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04"/>
  </p:notesMasterIdLst>
  <p:sldIdLst>
    <p:sldId id="434" r:id="rId2"/>
    <p:sldId id="638" r:id="rId3"/>
    <p:sldId id="260" r:id="rId4"/>
    <p:sldId id="259" r:id="rId5"/>
    <p:sldId id="442" r:id="rId6"/>
    <p:sldId id="636" r:id="rId7"/>
    <p:sldId id="637" r:id="rId8"/>
    <p:sldId id="639" r:id="rId9"/>
    <p:sldId id="362" r:id="rId10"/>
    <p:sldId id="357" r:id="rId11"/>
    <p:sldId id="365" r:id="rId12"/>
    <p:sldId id="363" r:id="rId13"/>
    <p:sldId id="560" r:id="rId14"/>
    <p:sldId id="578" r:id="rId15"/>
    <p:sldId id="640" r:id="rId16"/>
    <p:sldId id="635" r:id="rId17"/>
    <p:sldId id="634" r:id="rId18"/>
    <p:sldId id="265" r:id="rId19"/>
    <p:sldId id="266" r:id="rId20"/>
    <p:sldId id="561" r:id="rId21"/>
    <p:sldId id="416" r:id="rId22"/>
    <p:sldId id="270" r:id="rId23"/>
    <p:sldId id="413" r:id="rId24"/>
    <p:sldId id="414" r:id="rId25"/>
    <p:sldId id="415" r:id="rId26"/>
    <p:sldId id="390" r:id="rId27"/>
    <p:sldId id="392" r:id="rId28"/>
    <p:sldId id="394" r:id="rId29"/>
    <p:sldId id="406" r:id="rId30"/>
    <p:sldId id="407" r:id="rId31"/>
    <p:sldId id="641" r:id="rId32"/>
    <p:sldId id="292" r:id="rId33"/>
    <p:sldId id="294" r:id="rId34"/>
    <p:sldId id="293" r:id="rId35"/>
    <p:sldId id="646" r:id="rId36"/>
    <p:sldId id="647" r:id="rId37"/>
    <p:sldId id="443" r:id="rId38"/>
    <p:sldId id="445" r:id="rId39"/>
    <p:sldId id="435" r:id="rId40"/>
    <p:sldId id="448" r:id="rId41"/>
    <p:sldId id="300" r:id="rId42"/>
    <p:sldId id="301" r:id="rId43"/>
    <p:sldId id="573" r:id="rId44"/>
    <p:sldId id="574" r:id="rId45"/>
    <p:sldId id="642" r:id="rId46"/>
    <p:sldId id="308" r:id="rId47"/>
    <p:sldId id="309" r:id="rId48"/>
    <p:sldId id="304" r:id="rId49"/>
    <p:sldId id="311" r:id="rId50"/>
    <p:sldId id="312" r:id="rId51"/>
    <p:sldId id="643" r:id="rId52"/>
    <p:sldId id="579" r:id="rId53"/>
    <p:sldId id="580" r:id="rId54"/>
    <p:sldId id="582" r:id="rId55"/>
    <p:sldId id="583" r:id="rId56"/>
    <p:sldId id="584" r:id="rId57"/>
    <p:sldId id="585" r:id="rId58"/>
    <p:sldId id="586" r:id="rId59"/>
    <p:sldId id="587" r:id="rId60"/>
    <p:sldId id="588" r:id="rId61"/>
    <p:sldId id="589" r:id="rId62"/>
    <p:sldId id="590" r:id="rId63"/>
    <p:sldId id="591" r:id="rId64"/>
    <p:sldId id="592" r:id="rId65"/>
    <p:sldId id="593" r:id="rId66"/>
    <p:sldId id="594" r:id="rId67"/>
    <p:sldId id="644" r:id="rId68"/>
    <p:sldId id="595" r:id="rId69"/>
    <p:sldId id="596" r:id="rId70"/>
    <p:sldId id="597" r:id="rId71"/>
    <p:sldId id="598" r:id="rId72"/>
    <p:sldId id="599" r:id="rId73"/>
    <p:sldId id="600" r:id="rId74"/>
    <p:sldId id="601" r:id="rId75"/>
    <p:sldId id="602" r:id="rId76"/>
    <p:sldId id="603" r:id="rId77"/>
    <p:sldId id="604" r:id="rId78"/>
    <p:sldId id="605" r:id="rId79"/>
    <p:sldId id="606" r:id="rId80"/>
    <p:sldId id="607" r:id="rId81"/>
    <p:sldId id="608" r:id="rId82"/>
    <p:sldId id="609" r:id="rId83"/>
    <p:sldId id="610" r:id="rId84"/>
    <p:sldId id="611" r:id="rId85"/>
    <p:sldId id="612" r:id="rId86"/>
    <p:sldId id="613" r:id="rId87"/>
    <p:sldId id="645" r:id="rId88"/>
    <p:sldId id="614" r:id="rId89"/>
    <p:sldId id="615" r:id="rId90"/>
    <p:sldId id="616" r:id="rId91"/>
    <p:sldId id="617" r:id="rId92"/>
    <p:sldId id="618" r:id="rId93"/>
    <p:sldId id="621" r:id="rId94"/>
    <p:sldId id="622" r:id="rId95"/>
    <p:sldId id="623" r:id="rId96"/>
    <p:sldId id="624" r:id="rId97"/>
    <p:sldId id="631" r:id="rId98"/>
    <p:sldId id="702" r:id="rId99"/>
    <p:sldId id="748" r:id="rId100"/>
    <p:sldId id="654" r:id="rId101"/>
    <p:sldId id="632" r:id="rId102"/>
    <p:sldId id="866" r:id="rId10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070DE85-254F-4143-8CC7-C495B2A138D5}">
          <p14:sldIdLst>
            <p14:sldId id="434"/>
          </p14:sldIdLst>
        </p14:section>
        <p14:section name="Основные понятия" id="{40F4B993-37AD-4D32-99BD-7BC701745630}">
          <p14:sldIdLst>
            <p14:sldId id="638"/>
            <p14:sldId id="260"/>
            <p14:sldId id="259"/>
            <p14:sldId id="442"/>
            <p14:sldId id="636"/>
            <p14:sldId id="637"/>
          </p14:sldIdLst>
        </p14:section>
        <p14:section name="эталонные модели и стеки протоколов" id="{926B6C5B-9952-405D-854F-F127E65D1BC4}">
          <p14:sldIdLst>
            <p14:sldId id="639"/>
            <p14:sldId id="362"/>
            <p14:sldId id="357"/>
            <p14:sldId id="365"/>
            <p14:sldId id="363"/>
            <p14:sldId id="560"/>
            <p14:sldId id="578"/>
          </p14:sldIdLst>
        </p14:section>
        <p14:section name="виды подключений" id="{41ABE168-A196-4D4E-928B-BF92A3C6D05B}">
          <p14:sldIdLst>
            <p14:sldId id="640"/>
            <p14:sldId id="635"/>
            <p14:sldId id="634"/>
            <p14:sldId id="265"/>
            <p14:sldId id="266"/>
            <p14:sldId id="561"/>
            <p14:sldId id="416"/>
            <p14:sldId id="270"/>
            <p14:sldId id="413"/>
            <p14:sldId id="414"/>
            <p14:sldId id="415"/>
            <p14:sldId id="390"/>
            <p14:sldId id="392"/>
            <p14:sldId id="394"/>
            <p14:sldId id="406"/>
            <p14:sldId id="407"/>
          </p14:sldIdLst>
        </p14:section>
        <p14:section name="классический ethernet" id="{4F810444-3205-4465-8724-2E9E0BA96AE6}">
          <p14:sldIdLst>
            <p14:sldId id="641"/>
            <p14:sldId id="292"/>
            <p14:sldId id="294"/>
            <p14:sldId id="293"/>
            <p14:sldId id="646"/>
            <p14:sldId id="647"/>
            <p14:sldId id="443"/>
            <p14:sldId id="445"/>
            <p14:sldId id="435"/>
            <p14:sldId id="448"/>
            <p14:sldId id="300"/>
            <p14:sldId id="301"/>
            <p14:sldId id="573"/>
            <p14:sldId id="574"/>
          </p14:sldIdLst>
        </p14:section>
        <p14:section name="Коммутируемые сети Ethernet" id="{771803B2-2881-4CD6-9A94-4C8908D97606}">
          <p14:sldIdLst>
            <p14:sldId id="642"/>
            <p14:sldId id="308"/>
            <p14:sldId id="309"/>
            <p14:sldId id="304"/>
            <p14:sldId id="311"/>
            <p14:sldId id="312"/>
          </p14:sldIdLst>
        </p14:section>
        <p14:section name="Сети Fast Ethernet" id="{51A5CF85-A10C-4265-88C5-D0A6FAABCFBB}">
          <p14:sldIdLst>
            <p14:sldId id="643"/>
            <p14:sldId id="579"/>
            <p14:sldId id="580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</p14:sldIdLst>
        </p14:section>
        <p14:section name="Сети Gigabit Ethernet и 10,40,100  Gigabit Ethernet" id="{8566B0B3-17A1-4924-ACFF-FED8291D2F9A}">
          <p14:sldIdLst>
            <p14:sldId id="64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</p14:sldIdLst>
        </p14:section>
        <p14:section name="Особенности беспроводных сетей" id="{37623CE6-8F9D-4AB2-8BD9-6B24A3393773}">
          <p14:sldIdLst>
            <p14:sldId id="645"/>
            <p14:sldId id="614"/>
            <p14:sldId id="615"/>
            <p14:sldId id="616"/>
            <p14:sldId id="617"/>
            <p14:sldId id="618"/>
            <p14:sldId id="621"/>
            <p14:sldId id="622"/>
            <p14:sldId id="623"/>
            <p14:sldId id="624"/>
            <p14:sldId id="631"/>
            <p14:sldId id="702"/>
            <p14:sldId id="748"/>
            <p14:sldId id="654"/>
            <p14:sldId id="632"/>
            <p14:sldId id="8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13" autoAdjust="0"/>
    <p:restoredTop sz="94297" autoAdjust="0"/>
  </p:normalViewPr>
  <p:slideViewPr>
    <p:cSldViewPr>
      <p:cViewPr varScale="1">
        <p:scale>
          <a:sx n="102" d="100"/>
          <a:sy n="102" d="100"/>
        </p:scale>
        <p:origin x="2238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C2008-05F8-45B1-A816-9CBD1C15D35E}" type="datetimeFigureOut">
              <a:rPr lang="ru-RU" smtClean="0"/>
              <a:t>29.06.2020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23E28-BACD-4714-B451-5726E864FB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3607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5304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857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4416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760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1934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1448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4790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422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2970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9567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1249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2375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05923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38198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64801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1832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90260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450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5955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59554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2601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1713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1713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1916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1916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1916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1916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40226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1496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14965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9283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8885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29.06.2020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17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29.06.2020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305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29.06.2020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160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29.06.2020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352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29.06.2020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82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29.06.2020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524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29.06.2020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1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29.06.2020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4764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29.06.2020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996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29.06.2020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219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29.06.2020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2587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3646C-F49A-4670-8098-81142323192A}" type="datetimeFigureOut">
              <a:rPr lang="ru-RU" smtClean="0"/>
              <a:t>29.06.2020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94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rones.su/wp-content/uploads/Twisted-Pair-types.png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1.emf"/><Relationship Id="rId4" Type="http://schemas.openxmlformats.org/officeDocument/2006/relationships/oleObject" Target="../embeddings/oleObject1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mhtml:file://D:\&#1052;&#1086;&#1080;%20&#1076;&#1086;&#1082;&#1091;&#1084;&#1077;&#1085;&#1090;&#1099;\_&#1050;&#1091;&#1088;&#1089;_&#1089;&#1077;&#1090;&#1080;\2011-2012\&#1051;&#1077;&#1082;&#1094;&#1080;&#1080;&#1040;&#1055;&#1054;&#1069;&#1080;&#1057;_2011\&#1056;&#1072;&#1079;&#1076;&#1077;&#1083;-4%20&#1059;&#1088;&#1086;&#1074;&#1077;&#1085;&#1100;%20&#1087;&#1077;&#1088;&#1077;&#1076;&#1072;&#1095;&#1080;%20&#1076;&#1072;&#1085;&#1085;&#1099;&#1093;\4-19-20LAN_&#1052;&#1086;&#1089;&#1090;&#1099;&#1050;&#1086;&#1084;&#1084;&#1091;&#1090;\&#1058;&#1077;&#1093;&#1085;&#1086;&#1083;&#1086;&#1075;&#1080;&#1103;%20Gigabit%20Ethernet_&#1058;&#1077;&#1093;&#1085;&#1086;&#1083;&#1086;&#1075;&#1080;&#1080;_&#1058;&#1077;&#1088;&#1072;&#1083;&#1080;&#1085;&#1082;.mht!/images/tech/ge/ge2.gif" TargetMode="External"/><Relationship Id="rId4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3.gi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gif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Аппаратные средства телекоммуникационных систем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232848" cy="1752600"/>
          </a:xfrm>
        </p:spPr>
        <p:txBody>
          <a:bodyPr/>
          <a:lstStyle/>
          <a:p>
            <a:r>
              <a:rPr lang="ru-RU" b="1" dirty="0"/>
              <a:t>Вычислительные сети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4354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Открытые системы и модель OSІ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6048672" cy="5616624"/>
          </a:xfrm>
        </p:spPr>
        <p:txBody>
          <a:bodyPr>
            <a:noAutofit/>
          </a:bodyPr>
          <a:lstStyle/>
          <a:p>
            <a:pPr marL="161925" indent="-161925"/>
            <a:r>
              <a:rPr lang="ru-RU" sz="2000" b="1" dirty="0"/>
              <a:t>физический уровень  </a:t>
            </a:r>
            <a:r>
              <a:rPr lang="ru-RU" sz="2000" dirty="0"/>
              <a:t>- физические (механические, электрические, оптические) характеристики линий связи;</a:t>
            </a:r>
          </a:p>
          <a:p>
            <a:pPr marL="161925" indent="-161925"/>
            <a:r>
              <a:rPr lang="ru-RU" sz="2000" b="1" dirty="0"/>
              <a:t>канальный уровень </a:t>
            </a:r>
            <a:r>
              <a:rPr lang="ru-RU" sz="2000" dirty="0"/>
              <a:t>-  правила использования физического уровня узлами сети;</a:t>
            </a:r>
          </a:p>
          <a:p>
            <a:pPr marL="161925" indent="-161925"/>
            <a:r>
              <a:rPr lang="ru-RU" sz="2000" b="1" dirty="0"/>
              <a:t>сетевой уровень </a:t>
            </a:r>
            <a:r>
              <a:rPr lang="ru-RU" sz="2000" dirty="0"/>
              <a:t>- адресация и доставка сообщений;</a:t>
            </a:r>
          </a:p>
          <a:p>
            <a:pPr marL="161925" indent="-161925"/>
            <a:r>
              <a:rPr lang="ru-RU" sz="2000" b="1" dirty="0"/>
              <a:t>транспортный уровень  - </a:t>
            </a:r>
            <a:r>
              <a:rPr lang="ru-RU" sz="2000" dirty="0"/>
              <a:t>контроль очередности прохождения компонентов сообщения;</a:t>
            </a:r>
          </a:p>
          <a:p>
            <a:pPr marL="161925" indent="-161925"/>
            <a:r>
              <a:rPr lang="ru-RU" sz="2000" b="1" dirty="0" err="1"/>
              <a:t>сеансный</a:t>
            </a:r>
            <a:r>
              <a:rPr lang="ru-RU" sz="2000" b="1" dirty="0"/>
              <a:t> уровень</a:t>
            </a:r>
            <a:r>
              <a:rPr lang="ru-RU" sz="2000" dirty="0"/>
              <a:t> — координация связи между двумя прикладными программами, работающими на разных рабочих станциях;</a:t>
            </a:r>
          </a:p>
          <a:p>
            <a:pPr marL="161925" indent="-161925"/>
            <a:r>
              <a:rPr lang="ru-RU" sz="2000" b="1" dirty="0"/>
              <a:t>уровень представления </a:t>
            </a:r>
            <a:r>
              <a:rPr lang="ru-RU" sz="2000" dirty="0"/>
              <a:t>- преобразование данных из внутреннего формата компьютера в формат передачи;</a:t>
            </a:r>
          </a:p>
          <a:p>
            <a:pPr marL="161925" indent="-161925"/>
            <a:r>
              <a:rPr lang="ru-RU" sz="2000" b="1" dirty="0"/>
              <a:t>прикладной уровень </a:t>
            </a:r>
            <a:r>
              <a:rPr lang="ru-RU" sz="2000" dirty="0"/>
              <a:t> — обеспечивает интерфейс связи сетевых программ пользователя.</a:t>
            </a:r>
            <a:endParaRPr lang="ru-RU" sz="1800" dirty="0"/>
          </a:p>
        </p:txBody>
      </p:sp>
      <p:pic>
        <p:nvPicPr>
          <p:cNvPr id="86018" name="Picture 2" descr="ÐÐ°ÑÑÐ¸Ð½ÐºÐ¸ Ð¿Ð¾ Ð·Ð°Ð¿ÑÐ¾ÑÑ OS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340768"/>
            <a:ext cx="2844594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6941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Сети стандарта 802.11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67941" y="5940264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Стандарт </a:t>
            </a:r>
            <a:r>
              <a:rPr lang="ru-RU" b="1" dirty="0"/>
              <a:t>802.11</a:t>
            </a:r>
            <a:r>
              <a:rPr lang="ru-RU" dirty="0"/>
              <a:t> известен как </a:t>
            </a:r>
            <a:r>
              <a:rPr lang="en-US" dirty="0"/>
              <a:t>WIFI</a:t>
            </a:r>
            <a:r>
              <a:rPr lang="ru-RU" dirty="0"/>
              <a:t>, но</a:t>
            </a:r>
            <a:r>
              <a:rPr lang="en-US" dirty="0"/>
              <a:t> WIFI </a:t>
            </a:r>
            <a:r>
              <a:rPr lang="ru-RU" dirty="0"/>
              <a:t>это бренд   </a:t>
            </a:r>
            <a:r>
              <a:rPr lang="ru-RU" dirty="0" err="1"/>
              <a:t>Wi-Fi</a:t>
            </a:r>
            <a:r>
              <a:rPr lang="en-US" dirty="0"/>
              <a:t> </a:t>
            </a:r>
            <a:r>
              <a:rPr lang="ru-RU" dirty="0" err="1"/>
              <a:t>Alliance</a:t>
            </a:r>
            <a:r>
              <a:rPr lang="ru-RU" dirty="0"/>
              <a:t>. </a:t>
            </a:r>
          </a:p>
        </p:txBody>
      </p:sp>
      <p:pic>
        <p:nvPicPr>
          <p:cNvPr id="17410" name="Picture 2" descr="80211ax-comparison 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41" y="1268760"/>
            <a:ext cx="8597162" cy="438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84167" y="988675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WIFI 4</a:t>
            </a:r>
            <a:endParaRPr lang="ru-RU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020272" y="988675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WIFI 5</a:t>
            </a:r>
            <a:endParaRPr lang="ru-RU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028384" y="988675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WIFI 6</a:t>
            </a:r>
            <a:endParaRPr lang="ru-RU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04048" y="988675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WIFI 3</a:t>
            </a:r>
            <a:endParaRPr lang="ru-RU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95936" y="983437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WIFI 2</a:t>
            </a:r>
            <a:endParaRPr lang="ru-RU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021775" y="983437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WIFI 1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5955434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Bluetooth</a:t>
            </a:r>
            <a:r>
              <a:rPr lang="ru-RU" b="1" dirty="0"/>
              <a:t>. Стек протоколов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80728"/>
            <a:ext cx="8568952" cy="5544616"/>
          </a:xfrm>
        </p:spPr>
        <p:txBody>
          <a:bodyPr>
            <a:normAutofit/>
          </a:bodyPr>
          <a:lstStyle/>
          <a:p>
            <a:r>
              <a:rPr lang="ru-RU" sz="2000" dirty="0"/>
              <a:t>Стек </a:t>
            </a:r>
            <a:r>
              <a:rPr lang="ru-RU" sz="2000" dirty="0" err="1"/>
              <a:t>Bluetooth</a:t>
            </a:r>
            <a:r>
              <a:rPr lang="ru-RU" sz="2000" dirty="0"/>
              <a:t> был разработан, для того, чтобы различные коммуникационные приложения могли использовать </a:t>
            </a:r>
            <a:r>
              <a:rPr lang="ru-RU" sz="2000" dirty="0" err="1"/>
              <a:t>Bluetooth</a:t>
            </a:r>
            <a:r>
              <a:rPr lang="ru-RU" sz="2000" dirty="0"/>
              <a:t> в своих целях. </a:t>
            </a:r>
            <a:endParaRPr lang="en-US" sz="2000" dirty="0"/>
          </a:p>
          <a:p>
            <a:r>
              <a:rPr lang="ru-RU" sz="2000" dirty="0"/>
              <a:t>По этому </a:t>
            </a:r>
            <a:r>
              <a:rPr lang="ru-RU" sz="2000" dirty="0" err="1"/>
              <a:t>Bluetooth</a:t>
            </a:r>
            <a:r>
              <a:rPr lang="ru-RU" sz="2000" dirty="0"/>
              <a:t>  представляет собой набор различных протоколов, в общем случае, не описываемых моделью </a:t>
            </a:r>
            <a:r>
              <a:rPr lang="en-US" sz="2000" dirty="0"/>
              <a:t>OSI.</a:t>
            </a:r>
            <a:endParaRPr lang="ru-RU" sz="2000" dirty="0"/>
          </a:p>
          <a:p>
            <a:pPr lvl="1"/>
            <a:r>
              <a:rPr lang="ru-RU" sz="1600" dirty="0"/>
              <a:t>Каждое приложение </a:t>
            </a:r>
            <a:r>
              <a:rPr lang="ru-RU" sz="1600" dirty="0" err="1"/>
              <a:t>Bluetooth</a:t>
            </a:r>
            <a:r>
              <a:rPr lang="ru-RU" sz="1600" dirty="0"/>
              <a:t>  используется один или несколько вертикальных срезов</a:t>
            </a:r>
          </a:p>
        </p:txBody>
      </p:sp>
      <p:pic>
        <p:nvPicPr>
          <p:cNvPr id="8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68960"/>
            <a:ext cx="5972257" cy="34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53364" y="346435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Command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018888" y="391626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RFCOMM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018888" y="441561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L2CAP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018888" y="483833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LMP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7018888" y="530303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Baseband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015156" y="5758278"/>
            <a:ext cx="176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Bluetooth Radio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7018887" y="3429000"/>
            <a:ext cx="1761993" cy="4266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7018887" y="3881946"/>
            <a:ext cx="1761993" cy="4519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7018887" y="4351770"/>
            <a:ext cx="1761993" cy="43133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7015156" y="4784950"/>
            <a:ext cx="1767075" cy="4519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7011425" y="5236050"/>
            <a:ext cx="1770806" cy="4519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7011425" y="5706218"/>
            <a:ext cx="1770806" cy="4519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7121948" y="3006286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Пример среза</a:t>
            </a:r>
          </a:p>
        </p:txBody>
      </p:sp>
    </p:spTree>
    <p:extLst>
      <p:ext uri="{BB962C8B-B14F-4D97-AF65-F5344CB8AC3E}">
        <p14:creationId xmlns:p14="http://schemas.microsoft.com/office/powerpoint/2010/main" val="35706292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>
            <a:normAutofit/>
          </a:bodyPr>
          <a:lstStyle/>
          <a:p>
            <a:r>
              <a:rPr lang="en-US" sz="4000" b="1" dirty="0"/>
              <a:t>Bluetooth</a:t>
            </a:r>
            <a:r>
              <a:rPr lang="ru-RU" sz="4000" b="1" dirty="0"/>
              <a:t>. Доступ к </a:t>
            </a:r>
            <a:r>
              <a:rPr lang="ru-RU" sz="4000" b="1" dirty="0" err="1"/>
              <a:t>пикосетям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80728"/>
            <a:ext cx="8496944" cy="5544616"/>
          </a:xfrm>
        </p:spPr>
        <p:txBody>
          <a:bodyPr>
            <a:normAutofit/>
          </a:bodyPr>
          <a:lstStyle/>
          <a:p>
            <a:r>
              <a:rPr lang="ru-RU" sz="2100" b="1" dirty="0"/>
              <a:t>Все подчинённые устройства </a:t>
            </a:r>
            <a:r>
              <a:rPr lang="ru-RU" sz="2100" b="1" dirty="0" err="1"/>
              <a:t>пикосети</a:t>
            </a:r>
            <a:r>
              <a:rPr lang="ru-RU" sz="2100" b="1" dirty="0"/>
              <a:t> имеют: </a:t>
            </a:r>
          </a:p>
          <a:p>
            <a:pPr lvl="1"/>
            <a:r>
              <a:rPr lang="ru-RU" sz="2100" b="1" dirty="0"/>
              <a:t>Одинаковую</a:t>
            </a:r>
            <a:r>
              <a:rPr lang="ru-RU" sz="2100" dirty="0"/>
              <a:t> последовательность перестройки частоты</a:t>
            </a:r>
            <a:r>
              <a:rPr lang="en-US" sz="2100" dirty="0"/>
              <a:t> </a:t>
            </a:r>
            <a:r>
              <a:rPr lang="en-US" sz="2100" b="1" dirty="0"/>
              <a:t>FHSS</a:t>
            </a:r>
            <a:r>
              <a:rPr lang="ru-RU" sz="2100" dirty="0"/>
              <a:t> </a:t>
            </a:r>
          </a:p>
          <a:p>
            <a:pPr lvl="2"/>
            <a:r>
              <a:rPr lang="ru-RU" sz="2100" i="1" dirty="0"/>
              <a:t>определяется адресом ведущего устройства (FDMA) </a:t>
            </a:r>
          </a:p>
          <a:p>
            <a:pPr lvl="1"/>
            <a:r>
              <a:rPr lang="ru-RU" sz="2100" b="1" dirty="0"/>
              <a:t>Временную синхронизацию с ведущим устройством </a:t>
            </a:r>
            <a:r>
              <a:rPr lang="ru-RU" sz="2100" dirty="0"/>
              <a:t>(</a:t>
            </a:r>
            <a:r>
              <a:rPr lang="ru-RU" sz="2100" b="1" dirty="0"/>
              <a:t>TDD</a:t>
            </a:r>
            <a:r>
              <a:rPr lang="ru-RU" sz="2100" dirty="0"/>
              <a:t>)</a:t>
            </a:r>
          </a:p>
          <a:p>
            <a:pPr lvl="2"/>
            <a:r>
              <a:rPr lang="ru-RU" sz="2100" dirty="0"/>
              <a:t>Определяет последовательность TDMA внутри </a:t>
            </a:r>
            <a:r>
              <a:rPr lang="ru-RU" sz="2100" dirty="0" err="1"/>
              <a:t>пикосети</a:t>
            </a:r>
            <a:r>
              <a:rPr lang="ru-RU" sz="2100" dirty="0"/>
              <a:t> </a:t>
            </a:r>
          </a:p>
          <a:p>
            <a:pPr lvl="1"/>
            <a:r>
              <a:rPr lang="ru-RU" sz="2100" b="1" dirty="0"/>
              <a:t>Код доступа к каналу CDMA</a:t>
            </a:r>
          </a:p>
          <a:p>
            <a:pPr lvl="2"/>
            <a:r>
              <a:rPr lang="ru-RU" sz="2100" dirty="0"/>
              <a:t>определяемый адресом ведущего устройства</a:t>
            </a:r>
          </a:p>
          <a:p>
            <a:pPr lvl="3"/>
            <a:r>
              <a:rPr lang="ru-RU" sz="2100" dirty="0"/>
              <a:t>Позволяет разделить </a:t>
            </a:r>
            <a:r>
              <a:rPr lang="ru-RU" sz="2100" dirty="0" err="1"/>
              <a:t>пикосети</a:t>
            </a:r>
            <a:r>
              <a:rPr lang="ru-RU" sz="2100" dirty="0"/>
              <a:t> с другими сетями в том</a:t>
            </a:r>
            <a:r>
              <a:rPr lang="en-US" sz="2100" dirty="0"/>
              <a:t> </a:t>
            </a:r>
            <a:r>
              <a:rPr lang="ru-RU" sz="2100" dirty="0"/>
              <a:t>же диапазоне</a:t>
            </a:r>
          </a:p>
          <a:p>
            <a:pPr lvl="2"/>
            <a:r>
              <a:rPr lang="ru-RU" sz="2100" b="1" dirty="0"/>
              <a:t>Код доступа к каналу присутствует вначале каждого пакета. </a:t>
            </a:r>
          </a:p>
          <a:p>
            <a:pPr lvl="3"/>
            <a:r>
              <a:rPr lang="ru-RU" sz="2100" dirty="0"/>
              <a:t>Корреляция принимаемого сигнала с этим кодом наряду с последовательностью перестройки частоты и временной синхронизацией определяет присутствие полезного сигнала в данном физическом канале.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7192"/>
            <a:ext cx="2056105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25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i="1" dirty="0"/>
              <a:t>Стек коммуникационных протоколов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8496944" cy="5616624"/>
          </a:xfrm>
        </p:spPr>
        <p:txBody>
          <a:bodyPr>
            <a:noAutofit/>
          </a:bodyPr>
          <a:lstStyle/>
          <a:p>
            <a:pPr marL="161925" indent="-161925"/>
            <a:r>
              <a:rPr lang="ru-RU" sz="2000" dirty="0"/>
              <a:t>В вычислительных сетях, как правило, применяются наборы протоколов, а не все функциональные уровни модели взаимодействия открытых систем. </a:t>
            </a:r>
          </a:p>
          <a:p>
            <a:pPr marL="161925" indent="-161925"/>
            <a:r>
              <a:rPr lang="ru-RU" sz="2200" b="1" i="1" dirty="0"/>
              <a:t>Стек коммуникационных протоколов  </a:t>
            </a:r>
            <a:r>
              <a:rPr lang="ru-RU" sz="2200" i="1" dirty="0"/>
              <a:t>- набор протоколов, используемый для организации взаимодействия оборудования в сети.</a:t>
            </a:r>
            <a:endParaRPr lang="en-US" sz="2200" i="1" dirty="0"/>
          </a:p>
          <a:p>
            <a:pPr marL="561975" lvl="1" indent="-161925"/>
            <a:r>
              <a:rPr lang="ru-RU" sz="1800" dirty="0"/>
              <a:t>Стек протоколов позволяет использовать во всей сети одну и ту же аппаратуру. </a:t>
            </a:r>
          </a:p>
          <a:p>
            <a:pPr marL="561975" lvl="1" indent="-161925"/>
            <a:r>
              <a:rPr lang="ru-RU" sz="1800" dirty="0"/>
              <a:t>Примеры стеков протоколов: </a:t>
            </a:r>
          </a:p>
          <a:p>
            <a:pPr marL="962025" lvl="2" indent="-161925"/>
            <a:r>
              <a:rPr lang="ru-RU" sz="1800" dirty="0"/>
              <a:t>TCP/IP (</a:t>
            </a:r>
            <a:r>
              <a:rPr lang="ru-RU" sz="1800" dirty="0" err="1"/>
              <a:t>Ethernet</a:t>
            </a:r>
            <a:r>
              <a:rPr lang="ru-RU" sz="1800" dirty="0"/>
              <a:t>), </a:t>
            </a:r>
          </a:p>
          <a:p>
            <a:pPr marL="962025" lvl="2" indent="-161925"/>
            <a:r>
              <a:rPr lang="ru-RU" sz="1800" dirty="0"/>
              <a:t>IPX/SPX (</a:t>
            </a:r>
            <a:r>
              <a:rPr lang="ru-RU" sz="1800" dirty="0" err="1"/>
              <a:t>Token</a:t>
            </a:r>
            <a:r>
              <a:rPr lang="ru-RU" sz="1800" dirty="0"/>
              <a:t> </a:t>
            </a:r>
            <a:r>
              <a:rPr lang="ru-RU" sz="1800" dirty="0" err="1"/>
              <a:t>Ring</a:t>
            </a:r>
            <a:r>
              <a:rPr lang="ru-RU" sz="1800" dirty="0"/>
              <a:t>),</a:t>
            </a:r>
          </a:p>
          <a:p>
            <a:pPr marL="962025" lvl="2" indent="-161925"/>
            <a:r>
              <a:rPr lang="ru-RU" sz="1800" dirty="0"/>
              <a:t> </a:t>
            </a:r>
            <a:r>
              <a:rPr lang="ru-RU" sz="1800" dirty="0" err="1"/>
              <a:t>NetBEUI</a:t>
            </a:r>
            <a:r>
              <a:rPr lang="ru-RU" sz="1800" dirty="0"/>
              <a:t>/</a:t>
            </a:r>
            <a:r>
              <a:rPr lang="ru-RU" sz="1800" dirty="0" err="1"/>
              <a:t>NetBIOS</a:t>
            </a:r>
            <a:r>
              <a:rPr lang="ru-RU" sz="1800" dirty="0"/>
              <a:t> (FDDI). </a:t>
            </a:r>
          </a:p>
          <a:p>
            <a:pPr marL="561975" lvl="1" indent="-161925"/>
            <a:r>
              <a:rPr lang="ru-RU" sz="2000" dirty="0"/>
              <a:t>стеки протоколов на физическом и канальном уровнях используют стандартизованные протоколы,  а также некоторые свои, </a:t>
            </a:r>
          </a:p>
          <a:p>
            <a:pPr marL="561975" lvl="1" indent="-161925"/>
            <a:r>
              <a:rPr lang="ru-RU" sz="2000" dirty="0"/>
              <a:t>На физическом и канальном уровнях стеки используют единые протоколы </a:t>
            </a:r>
            <a:r>
              <a:rPr lang="en-US" sz="2000" dirty="0"/>
              <a:t>OSI.</a:t>
            </a:r>
            <a:endParaRPr lang="ru-RU" sz="2000" dirty="0"/>
          </a:p>
          <a:p>
            <a:pPr marL="561975" lvl="1" indent="-161925"/>
            <a:r>
              <a:rPr lang="ru-RU" sz="2000" dirty="0"/>
              <a:t>На верхних уровнях все стеки работают со своими собственными протоколами. </a:t>
            </a:r>
          </a:p>
          <a:p>
            <a:pPr marL="161925" indent="-161925"/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684149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Стек протоколов </a:t>
            </a:r>
            <a:r>
              <a:rPr lang="en-US" sz="3600" b="1" dirty="0"/>
              <a:t>TCP/IP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8352928" cy="5472608"/>
          </a:xfrm>
        </p:spPr>
        <p:txBody>
          <a:bodyPr>
            <a:noAutofit/>
          </a:bodyPr>
          <a:lstStyle/>
          <a:p>
            <a:r>
              <a:rPr lang="ru-RU" sz="2000" b="1" dirty="0"/>
              <a:t>TCP/IP</a:t>
            </a:r>
            <a:r>
              <a:rPr lang="ru-RU" sz="2000" dirty="0"/>
              <a:t> — набор протоколов передачи данных, получивший название от двух принадлежащих ему протоколов: TCP( </a:t>
            </a:r>
            <a:r>
              <a:rPr lang="ru-RU" sz="2000" i="1" dirty="0" err="1"/>
              <a:t>Transmission</a:t>
            </a:r>
            <a:r>
              <a:rPr lang="ru-RU" sz="2000" i="1" dirty="0"/>
              <a:t> </a:t>
            </a:r>
            <a:r>
              <a:rPr lang="ru-RU" sz="2000" i="1" dirty="0" err="1"/>
              <a:t>Control</a:t>
            </a:r>
            <a:r>
              <a:rPr lang="ru-RU" sz="2000" i="1" dirty="0"/>
              <a:t> </a:t>
            </a:r>
            <a:r>
              <a:rPr lang="ru-RU" sz="2000" i="1" dirty="0" err="1"/>
              <a:t>Protocol</a:t>
            </a:r>
            <a:r>
              <a:rPr lang="ru-RU" sz="2000" dirty="0"/>
              <a:t>) и IP </a:t>
            </a:r>
            <a:r>
              <a:rPr lang="ru-RU" sz="2000" i="1" dirty="0" err="1"/>
              <a:t>Internet</a:t>
            </a:r>
            <a:r>
              <a:rPr lang="ru-RU" sz="2000" i="1" dirty="0"/>
              <a:t> </a:t>
            </a:r>
            <a:r>
              <a:rPr lang="ru-RU" sz="2000" i="1" dirty="0" err="1"/>
              <a:t>Protocol</a:t>
            </a:r>
            <a:r>
              <a:rPr lang="ru-RU" sz="2000" dirty="0"/>
              <a:t>)</a:t>
            </a:r>
          </a:p>
          <a:p>
            <a:r>
              <a:rPr lang="ru-RU" sz="2000" b="1" dirty="0"/>
              <a:t>HTTP (</a:t>
            </a:r>
            <a:r>
              <a:rPr lang="ru-RU" sz="2000" b="1" dirty="0" err="1"/>
              <a:t>Hyper</a:t>
            </a:r>
            <a:r>
              <a:rPr lang="ru-RU" sz="2000" b="1" dirty="0"/>
              <a:t> </a:t>
            </a:r>
            <a:r>
              <a:rPr lang="ru-RU" sz="2000" b="1" dirty="0" err="1"/>
              <a:t>Text</a:t>
            </a:r>
            <a:r>
              <a:rPr lang="ru-RU" sz="2000" b="1" dirty="0"/>
              <a:t> </a:t>
            </a:r>
            <a:r>
              <a:rPr lang="ru-RU" sz="2000" b="1" dirty="0" err="1"/>
              <a:t>Transfer</a:t>
            </a:r>
            <a:r>
              <a:rPr lang="ru-RU" sz="2000" b="1" dirty="0"/>
              <a:t> </a:t>
            </a:r>
            <a:r>
              <a:rPr lang="ru-RU" sz="2000" b="1" dirty="0" err="1"/>
              <a:t>Protocol</a:t>
            </a:r>
            <a:r>
              <a:rPr lang="ru-RU" sz="2000" b="1" dirty="0"/>
              <a:t>) </a:t>
            </a:r>
            <a:r>
              <a:rPr lang="ru-RU" sz="2000" dirty="0"/>
              <a:t>—протокол передачи гипертекста.</a:t>
            </a:r>
            <a:r>
              <a:rPr lang="ru-RU" sz="1800" dirty="0"/>
              <a:t> </a:t>
            </a:r>
            <a:endParaRPr lang="en-US" sz="1800" dirty="0"/>
          </a:p>
          <a:p>
            <a:pPr lvl="1"/>
            <a:r>
              <a:rPr lang="ru-RU" sz="2000" dirty="0"/>
              <a:t>используется при пересылке </a:t>
            </a:r>
            <a:r>
              <a:rPr lang="ru-RU" sz="2000" dirty="0" err="1"/>
              <a:t>Web</a:t>
            </a:r>
            <a:r>
              <a:rPr lang="ru-RU" sz="2000" dirty="0"/>
              <a:t>-страниц.</a:t>
            </a:r>
          </a:p>
          <a:p>
            <a:r>
              <a:rPr lang="ru-RU" sz="2000" b="1" dirty="0"/>
              <a:t>FTP (</a:t>
            </a:r>
            <a:r>
              <a:rPr lang="ru-RU" sz="2000" b="1" dirty="0" err="1"/>
              <a:t>File</a:t>
            </a:r>
            <a:r>
              <a:rPr lang="ru-RU" sz="2000" b="1" dirty="0"/>
              <a:t> </a:t>
            </a:r>
            <a:r>
              <a:rPr lang="ru-RU" sz="2000" b="1" dirty="0" err="1"/>
              <a:t>Transfer</a:t>
            </a:r>
            <a:r>
              <a:rPr lang="ru-RU" sz="2000" b="1" dirty="0"/>
              <a:t> </a:t>
            </a:r>
            <a:r>
              <a:rPr lang="ru-RU" sz="2000" b="1" dirty="0" err="1"/>
              <a:t>Protocol</a:t>
            </a:r>
            <a:r>
              <a:rPr lang="ru-RU" sz="2000" b="1" dirty="0"/>
              <a:t>) </a:t>
            </a:r>
            <a:r>
              <a:rPr lang="ru-RU" sz="2000" dirty="0"/>
              <a:t>—протокол передачи файлов с</a:t>
            </a:r>
            <a:r>
              <a:rPr lang="en-US" sz="2000" dirty="0"/>
              <a:t> </a:t>
            </a:r>
            <a:r>
              <a:rPr lang="ru-RU" sz="2000" dirty="0"/>
              <a:t> файлового сервера на компьютер пользователя. </a:t>
            </a:r>
            <a:endParaRPr lang="en-US" sz="2000" dirty="0"/>
          </a:p>
          <a:p>
            <a:r>
              <a:rPr lang="ru-RU" sz="2000" b="1" dirty="0"/>
              <a:t>POP3 (</a:t>
            </a:r>
            <a:r>
              <a:rPr lang="ru-RU" sz="2000" b="1" dirty="0" err="1"/>
              <a:t>Post</a:t>
            </a:r>
            <a:r>
              <a:rPr lang="ru-RU" sz="2000" b="1" dirty="0"/>
              <a:t> </a:t>
            </a:r>
            <a:r>
              <a:rPr lang="ru-RU" sz="2000" b="1" dirty="0" err="1"/>
              <a:t>Office</a:t>
            </a:r>
            <a:r>
              <a:rPr lang="ru-RU" sz="2000" b="1" dirty="0"/>
              <a:t> </a:t>
            </a:r>
            <a:r>
              <a:rPr lang="ru-RU" sz="2000" b="1" dirty="0" err="1"/>
              <a:t>Protocol</a:t>
            </a:r>
            <a:r>
              <a:rPr lang="ru-RU" sz="2000" b="1" dirty="0"/>
              <a:t>) </a:t>
            </a:r>
            <a:r>
              <a:rPr lang="ru-RU" sz="2000" dirty="0"/>
              <a:t>— протокол почтового соединения. </a:t>
            </a:r>
            <a:endParaRPr lang="en-US" sz="2000" dirty="0"/>
          </a:p>
          <a:p>
            <a:pPr lvl="1"/>
            <a:r>
              <a:rPr lang="ru-RU" sz="1800" dirty="0"/>
              <a:t>Серверы POP обрабатывают входящую почту, протокол POP для обработки запросов на получение почты от почтовых программ.</a:t>
            </a:r>
          </a:p>
          <a:p>
            <a:r>
              <a:rPr lang="ru-RU" sz="2000" b="1" dirty="0"/>
              <a:t>SMTP (</a:t>
            </a:r>
            <a:r>
              <a:rPr lang="ru-RU" sz="2000" b="1" dirty="0" err="1"/>
              <a:t>Simple</a:t>
            </a:r>
            <a:r>
              <a:rPr lang="ru-RU" sz="2000" b="1" dirty="0"/>
              <a:t> </a:t>
            </a:r>
            <a:r>
              <a:rPr lang="ru-RU" sz="2000" b="1" dirty="0" err="1"/>
              <a:t>Mail</a:t>
            </a:r>
            <a:r>
              <a:rPr lang="ru-RU" sz="2000" b="1" dirty="0"/>
              <a:t> </a:t>
            </a:r>
            <a:r>
              <a:rPr lang="ru-RU" sz="2000" b="1" dirty="0" err="1"/>
              <a:t>Transfer</a:t>
            </a:r>
            <a:r>
              <a:rPr lang="ru-RU" sz="2000" b="1" dirty="0"/>
              <a:t> </a:t>
            </a:r>
            <a:r>
              <a:rPr lang="ru-RU" sz="2000" b="1" dirty="0" err="1"/>
              <a:t>Protocol</a:t>
            </a:r>
            <a:r>
              <a:rPr lang="ru-RU" sz="2000" b="1" dirty="0"/>
              <a:t>) </a:t>
            </a:r>
            <a:r>
              <a:rPr lang="ru-RU" sz="2000" dirty="0"/>
              <a:t>— протокол передачи почты. </a:t>
            </a:r>
            <a:endParaRPr lang="en-US" sz="2000" dirty="0"/>
          </a:p>
          <a:p>
            <a:pPr lvl="1"/>
            <a:r>
              <a:rPr lang="ru-RU" sz="1800" dirty="0"/>
              <a:t>Сервер SMTP возвращает подтверждение о приеме, сообщение об ошибке, или запрашивает дополнительную информацию.</a:t>
            </a:r>
          </a:p>
          <a:p>
            <a:r>
              <a:rPr lang="ru-RU" sz="2000" b="1" dirty="0"/>
              <a:t>TELNET</a:t>
            </a:r>
            <a:r>
              <a:rPr lang="ru-RU" sz="2000" dirty="0"/>
              <a:t> —протокол удаленного доступа к ПК. </a:t>
            </a:r>
          </a:p>
        </p:txBody>
      </p:sp>
    </p:spTree>
    <p:extLst>
      <p:ext uri="{BB962C8B-B14F-4D97-AF65-F5344CB8AC3E}">
        <p14:creationId xmlns:p14="http://schemas.microsoft.com/office/powerpoint/2010/main" val="4005172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Стек протоколов. Сравнение </a:t>
            </a:r>
            <a:r>
              <a:rPr lang="en-US" sz="3600" b="1" dirty="0"/>
              <a:t>OSI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8424936" cy="5616624"/>
          </a:xfrm>
        </p:spPr>
        <p:txBody>
          <a:bodyPr>
            <a:noAutofit/>
          </a:bodyPr>
          <a:lstStyle/>
          <a:p>
            <a:pPr marL="161925" indent="-161925"/>
            <a:r>
              <a:rPr lang="ru-RU" sz="2000" dirty="0"/>
              <a:t> Соответствие архитектуры наиболее распространенных стеков</a:t>
            </a:r>
            <a:br>
              <a:rPr lang="ru-RU" sz="2000" dirty="0"/>
            </a:br>
            <a:r>
              <a:rPr lang="ru-RU" sz="2000" dirty="0"/>
              <a:t>протоколов стандартной модели OSI (упрощенная схема)</a:t>
            </a:r>
          </a:p>
        </p:txBody>
      </p:sp>
      <p:pic>
        <p:nvPicPr>
          <p:cNvPr id="15362" name="Picture 2" descr="Ð¡Ð¾Ð¾ÑÐ²ÐµÑÑÑÐ²Ð¸Ðµ Ð°ÑÑÐ¸ÑÐµÐºÑÑÑÑ Ð½Ð°Ð¸Ð±Ð¾Ð»ÐµÐµ ÑÐ°ÑÐ¿ÑÐ¾ÑÑÑÐ°Ð½ÐµÐ½Ð½ÑÑ ÑÑÐµÐºÐ¾Ð² Ð¿ÑÐ¾ÑÐ¾ÐºÐ¾Ð»Ð¾Ð² ÑÑÐ°Ð½Ð´Ð°ÑÑÐ½Ð¾Ð¹ Ð¼Ð¾Ð´ÐµÐ»Ð¸ OSI (ÑÐ¿ÑÐ¾ÑÐµÐ½Ð½Ð°Ñ ÑÑÐµÐ¼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132856"/>
            <a:ext cx="6995120" cy="400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20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ÐÐ°ÑÑÐ¸Ð½ÐºÐ¸ Ð¿Ð¾ Ð·Ð°Ð¿ÑÐ¾ÑÑ osi Ð¿ÑÐ¸Ð¼ÐµÑÑ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85312"/>
            <a:ext cx="4442441" cy="285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Стек протоколов. Сравнение </a:t>
            </a:r>
            <a:r>
              <a:rPr lang="en-US" sz="3600" b="1" dirty="0"/>
              <a:t>OSI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8424936" cy="5616624"/>
          </a:xfrm>
        </p:spPr>
        <p:txBody>
          <a:bodyPr>
            <a:noAutofit/>
          </a:bodyPr>
          <a:lstStyle/>
          <a:p>
            <a:pPr marL="161925" indent="-161925"/>
            <a:r>
              <a:rPr lang="ru-RU" sz="2000" dirty="0"/>
              <a:t> Соответствие архитектуры наиболее распространенных стеков</a:t>
            </a:r>
            <a:br>
              <a:rPr lang="ru-RU" sz="2000" dirty="0"/>
            </a:br>
            <a:r>
              <a:rPr lang="ru-RU" sz="2000" dirty="0"/>
              <a:t>протоколов стандартной модели OSI (упрощенная схема)</a:t>
            </a:r>
          </a:p>
        </p:txBody>
      </p:sp>
      <p:pic>
        <p:nvPicPr>
          <p:cNvPr id="1026" name="Picture 2" descr="ÐÐ°ÑÑÐ¸Ð½ÐºÐ¸ Ð¿Ð¾ Ð·Ð°Ð¿ÑÐ¾ÑÑ osi Ð¿ÑÐ¸Ð¼ÐµÑÑ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844824"/>
            <a:ext cx="41243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9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Виды и типы подключений локальных сетей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232848" cy="1752600"/>
          </a:xfrm>
        </p:spPr>
        <p:txBody>
          <a:bodyPr/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Вычислительные сети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3152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Сетевая карта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dirty="0"/>
              <a:t>С точки зрения аппаратных средств основой для организации локальной сети являются карты расширения — сетевые карты.</a:t>
            </a:r>
          </a:p>
          <a:p>
            <a:pPr marL="742950" lvl="2" indent="-342900"/>
            <a:r>
              <a:rPr lang="ru-RU" dirty="0" err="1"/>
              <a:t>Псевдосеть</a:t>
            </a:r>
            <a:r>
              <a:rPr lang="ru-RU" dirty="0"/>
              <a:t> - PC соединяются с помощью кабеля </a:t>
            </a:r>
            <a:br>
              <a:rPr lang="en-US" dirty="0"/>
            </a:br>
            <a:r>
              <a:rPr lang="ru-RU" dirty="0"/>
              <a:t>нуль-модема </a:t>
            </a:r>
            <a:r>
              <a:rPr lang="en-US" dirty="0"/>
              <a:t>(</a:t>
            </a:r>
            <a:r>
              <a:rPr lang="ru-RU" dirty="0"/>
              <a:t>интерфейс </a:t>
            </a:r>
            <a:r>
              <a:rPr lang="en-US" dirty="0"/>
              <a:t>RS-232)</a:t>
            </a:r>
            <a:r>
              <a:rPr lang="ru-RU" dirty="0"/>
              <a:t>.</a:t>
            </a:r>
          </a:p>
          <a:p>
            <a:r>
              <a:rPr lang="ru-RU" sz="2400" dirty="0"/>
              <a:t>Чаще всего сетевые карты работают по протоколу </a:t>
            </a:r>
            <a:r>
              <a:rPr lang="en-US" sz="2400" dirty="0"/>
              <a:t>Ethernet</a:t>
            </a:r>
            <a:endParaRPr lang="ru-RU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536969"/>
            <a:ext cx="2620746" cy="2890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3059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Локальная  сеть </a:t>
            </a:r>
            <a:r>
              <a:rPr lang="ru-RU" sz="3600" b="1" dirty="0" err="1"/>
              <a:t>Ethernet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b="1" dirty="0"/>
              <a:t>Локальная  сеть </a:t>
            </a:r>
            <a:r>
              <a:rPr lang="ru-RU" sz="2400" b="1" dirty="0" err="1"/>
              <a:t>Ethernet</a:t>
            </a:r>
            <a:r>
              <a:rPr lang="ru-RU" sz="2400" dirty="0"/>
              <a:t>  — семейство технологий пакетной передачи данных между устройствами.</a:t>
            </a:r>
          </a:p>
          <a:p>
            <a:r>
              <a:rPr lang="ru-RU" sz="2400" dirty="0"/>
              <a:t>модели OSI в стандартах </a:t>
            </a:r>
            <a:r>
              <a:rPr lang="ru-RU" sz="2400" dirty="0" err="1"/>
              <a:t>Ethernet</a:t>
            </a:r>
            <a:r>
              <a:rPr lang="ru-RU" sz="2400" dirty="0"/>
              <a:t> определяют </a:t>
            </a:r>
          </a:p>
          <a:p>
            <a:pPr lvl="1"/>
            <a:r>
              <a:rPr lang="ru-RU" sz="2400" dirty="0"/>
              <a:t>проводные соединения и электрические сигналы на физическом уровне. </a:t>
            </a:r>
          </a:p>
          <a:p>
            <a:pPr lvl="1"/>
            <a:r>
              <a:rPr lang="ru-RU" sz="2400" dirty="0"/>
              <a:t>формат кадров и протоколы управления доступом к среде — по канальному уровню. </a:t>
            </a:r>
          </a:p>
          <a:p>
            <a:r>
              <a:rPr lang="ru-RU" sz="2400" dirty="0" err="1"/>
              <a:t>Ethernet</a:t>
            </a:r>
            <a:r>
              <a:rPr lang="ru-RU" sz="2400" dirty="0"/>
              <a:t> описывается стандартами IEEE группы 802.3. 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83117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Витая пара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b="1" dirty="0"/>
              <a:t>Витая пара (</a:t>
            </a:r>
            <a:r>
              <a:rPr lang="ru-RU" sz="2400" b="1" dirty="0" err="1"/>
              <a:t>Twisted</a:t>
            </a:r>
            <a:r>
              <a:rPr lang="ru-RU" sz="2400" b="1" dirty="0"/>
              <a:t> </a:t>
            </a:r>
            <a:r>
              <a:rPr lang="ru-RU" sz="2400" b="1" dirty="0" err="1"/>
              <a:t>Pair</a:t>
            </a:r>
            <a:r>
              <a:rPr lang="ru-RU" sz="2400" b="1" dirty="0"/>
              <a:t>) </a:t>
            </a:r>
            <a:r>
              <a:rPr lang="ru-RU" sz="2400" dirty="0"/>
              <a:t>— это два изолированных скрученных медных провода. </a:t>
            </a:r>
            <a:endParaRPr lang="en-US" sz="2400" dirty="0"/>
          </a:p>
          <a:p>
            <a:r>
              <a:rPr lang="ru-RU" sz="2400" b="1" dirty="0"/>
              <a:t>Для </a:t>
            </a:r>
            <a:r>
              <a:rPr lang="ru-RU" sz="2400" b="1" dirty="0" err="1"/>
              <a:t>Ethernet</a:t>
            </a:r>
            <a:r>
              <a:rPr lang="ru-RU" sz="2400" b="1" dirty="0"/>
              <a:t> используется 8-жильный кабель</a:t>
            </a:r>
            <a:r>
              <a:rPr lang="en-US" sz="2400" b="1" dirty="0"/>
              <a:t>-</a:t>
            </a:r>
            <a:r>
              <a:rPr lang="ru-RU" sz="2400" b="1" dirty="0"/>
              <a:t> 4-х витых пары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36912"/>
            <a:ext cx="3384376" cy="3923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 descr="ÐÐ°ÑÑÐ¸Ð½ÐºÐ¸ Ð¿Ð¾ Ð·Ð°Ð¿ÑÐ¾ÑÑ Ð²Ð¸ÑÐ°Ñ Ð¿Ð°ÑÐ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933056"/>
            <a:ext cx="5262101" cy="195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78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Витая пара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b="1" dirty="0"/>
              <a:t>Каждая пара состоит из проводов </a:t>
            </a:r>
            <a:r>
              <a:rPr lang="ru-RU" sz="2400" b="1" dirty="0" err="1"/>
              <a:t>Ring</a:t>
            </a:r>
            <a:r>
              <a:rPr lang="ru-RU" sz="2400" b="1" dirty="0"/>
              <a:t> и </a:t>
            </a:r>
            <a:r>
              <a:rPr lang="ru-RU" sz="2400" b="1" dirty="0" err="1"/>
              <a:t>Tip</a:t>
            </a:r>
            <a:r>
              <a:rPr lang="ru-RU" sz="2400" b="1" dirty="0"/>
              <a:t>, </a:t>
            </a:r>
            <a:endParaRPr lang="en-US" sz="2400" b="1" dirty="0"/>
          </a:p>
          <a:p>
            <a:pPr lvl="1"/>
            <a:r>
              <a:rPr lang="ru-RU" sz="1800" dirty="0"/>
              <a:t>паре соответствует номер и цвет (Ring1, Tip1, Ring2, Tip2 и т. Д). </a:t>
            </a:r>
          </a:p>
          <a:p>
            <a:pPr lvl="2"/>
            <a:r>
              <a:rPr lang="ru-RU" sz="2000" dirty="0"/>
              <a:t>1-я пара — синий и белый с синими полосками;</a:t>
            </a:r>
          </a:p>
          <a:p>
            <a:pPr lvl="2"/>
            <a:r>
              <a:rPr lang="ru-RU" sz="2000" dirty="0"/>
              <a:t>2-я пара — оранжевый и белый с оранжевыми полосками;</a:t>
            </a:r>
          </a:p>
          <a:p>
            <a:pPr lvl="2"/>
            <a:r>
              <a:rPr lang="ru-RU" sz="2000" dirty="0"/>
              <a:t>3-я пара — зеленый и белый с зелеными полосками;</a:t>
            </a:r>
          </a:p>
          <a:p>
            <a:pPr lvl="2"/>
            <a:r>
              <a:rPr lang="ru-RU" sz="2000" dirty="0"/>
              <a:t>4-я пара — коричневый и белый с коричневыми полосками.</a:t>
            </a:r>
          </a:p>
        </p:txBody>
      </p:sp>
      <p:pic>
        <p:nvPicPr>
          <p:cNvPr id="5" name="Picture 5" descr="ÐÐ°ÑÑÐ¸Ð½ÐºÐ¸ Ð¿Ð¾ Ð·Ð°Ð¿ÑÐ¾ÑÑ Ð²Ð¸ÑÐ°Ñ Ð¿Ð°Ñ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429000"/>
            <a:ext cx="4404562" cy="163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63949"/>
            <a:ext cx="3124200" cy="117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437112"/>
            <a:ext cx="5468813" cy="234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60612" y="5877272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3722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232848" cy="1752600"/>
          </a:xfrm>
        </p:spPr>
        <p:txBody>
          <a:bodyPr/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Вычислительные сети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1852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Витая пара. Расположение проводов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dirty="0"/>
              <a:t>Варианты расположения проводов в кабеле</a:t>
            </a:r>
          </a:p>
          <a:p>
            <a:endParaRPr lang="ru-RU" sz="2400" dirty="0"/>
          </a:p>
        </p:txBody>
      </p:sp>
      <p:pic>
        <p:nvPicPr>
          <p:cNvPr id="7174" name="Picture 6" descr="ÐÐ°ÑÑÐ¸Ð½ÐºÐ¸ Ð¿Ð¾ Ð·Ð°Ð¿ÑÐ¾ÑÑ Ð²Ð¸ÑÐ°Ñ Ð¿Ð°ÑÐ° ÑÐ°ÑÐ¿Ð¸Ð½Ð¾Ð²ÐºÐ° ÐÐ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370" y="4293096"/>
            <a:ext cx="486727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9592" y="1335687"/>
            <a:ext cx="8011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/>
              <a:t>распиновка</a:t>
            </a:r>
            <a:r>
              <a:rPr lang="ru-RU" b="1" dirty="0"/>
              <a:t> </a:t>
            </a:r>
            <a:r>
              <a:rPr lang="en-US" b="1" dirty="0"/>
              <a:t>(</a:t>
            </a:r>
            <a:r>
              <a:rPr lang="ru-RU" b="1" dirty="0"/>
              <a:t>тип А) устарела</a:t>
            </a:r>
            <a:r>
              <a:rPr lang="en-US" b="1" dirty="0"/>
              <a:t> - </a:t>
            </a:r>
            <a:r>
              <a:rPr lang="ru-RU" b="1" dirty="0"/>
              <a:t>использовалась для </a:t>
            </a:r>
            <a:r>
              <a:rPr lang="ru-RU" b="1" dirty="0" err="1"/>
              <a:t>одноранговых</a:t>
            </a:r>
            <a:r>
              <a:rPr lang="ru-RU" b="1" dirty="0"/>
              <a:t> устройств</a:t>
            </a:r>
          </a:p>
          <a:p>
            <a:pPr algn="ctr"/>
            <a:r>
              <a:rPr lang="ru-RU" b="1" dirty="0"/>
              <a:t>В настоящее время используется вариант </a:t>
            </a:r>
            <a:r>
              <a:rPr lang="en-US" b="1" dirty="0"/>
              <a:t>B</a:t>
            </a:r>
            <a:endParaRPr lang="ru-RU" b="1" dirty="0"/>
          </a:p>
        </p:txBody>
      </p:sp>
      <p:pic>
        <p:nvPicPr>
          <p:cNvPr id="15364" name="Picture 4" descr="ÐÐ°ÑÑÐ¸Ð½ÐºÐ¸ Ð¿Ð¾ Ð·Ð°Ð¿ÑÐ¾ÑÑ Ð²Ð¸ÑÐ°Ñ Ð¿Ð°ÑÐ° Ð²Ð°ÑÐ¸Ð°Ð½ÑÑ Ð° Ð¸ Ð±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08985"/>
            <a:ext cx="6572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720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Витая пара. Разъем </a:t>
            </a:r>
            <a:r>
              <a:rPr lang="en-US" sz="3600" b="1" dirty="0"/>
              <a:t>RJ45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dirty="0"/>
              <a:t>Каждый ПК должен быть подключен к </a:t>
            </a:r>
            <a:r>
              <a:rPr lang="ru-RU" sz="2400" dirty="0" err="1"/>
              <a:t>хабу</a:t>
            </a:r>
            <a:r>
              <a:rPr lang="ru-RU" sz="2400" dirty="0"/>
              <a:t>.</a:t>
            </a:r>
          </a:p>
          <a:p>
            <a:r>
              <a:rPr lang="ru-RU" sz="2400" dirty="0"/>
              <a:t>Длина сегмента кабеля </a:t>
            </a:r>
            <a:r>
              <a:rPr lang="en-US" sz="2400" dirty="0"/>
              <a:t>Ethernet </a:t>
            </a:r>
            <a:r>
              <a:rPr lang="ru-RU" sz="2400" dirty="0" err="1"/>
              <a:t>хаб-пк</a:t>
            </a:r>
            <a:r>
              <a:rPr lang="ru-RU" sz="2400" dirty="0"/>
              <a:t> до 100 м.</a:t>
            </a:r>
          </a:p>
          <a:p>
            <a:r>
              <a:rPr lang="ru-RU" sz="2400" dirty="0"/>
              <a:t>Стандартный разъем </a:t>
            </a:r>
            <a:r>
              <a:rPr lang="en-US" sz="2400" dirty="0"/>
              <a:t>Ethernet Rj-45 </a:t>
            </a:r>
            <a:r>
              <a:rPr lang="ru-RU" sz="2400" dirty="0"/>
              <a:t>(8ми контактный разъем)</a:t>
            </a:r>
          </a:p>
          <a:p>
            <a:endParaRPr lang="ru-RU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7" y="2996952"/>
            <a:ext cx="4427984" cy="2601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393" y="2267635"/>
            <a:ext cx="2772758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rones.su/wp-content/uploads/RJ45-UTP-100Mbs-8-wire-189x3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67635"/>
            <a:ext cx="2001881" cy="317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245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Витая пара. Типы витой пары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400" dirty="0"/>
              <a:t>код перед чертой тип экрана для кабеля, 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400" dirty="0"/>
              <a:t>код после черты тип индивидуального экранирования 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462282"/>
              </p:ext>
            </p:extLst>
          </p:nvPr>
        </p:nvGraphicFramePr>
        <p:xfrm>
          <a:off x="251520" y="1856581"/>
          <a:ext cx="5976663" cy="406444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92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0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4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3960">
                <a:tc>
                  <a:txBody>
                    <a:bodyPr/>
                    <a:lstStyle/>
                    <a:p>
                      <a:pPr algn="l" fontAlgn="base"/>
                      <a:r>
                        <a:rPr lang="ru-RU" sz="2000" kern="1200" dirty="0">
                          <a:effectLst/>
                        </a:rPr>
                        <a:t>Обозначение  </a:t>
                      </a:r>
                      <a:br>
                        <a:rPr lang="ru-RU" sz="2000" kern="1200" dirty="0">
                          <a:effectLst/>
                        </a:rPr>
                      </a:br>
                      <a:r>
                        <a:rPr lang="en-US" sz="2000" kern="1200" dirty="0">
                          <a:effectLst/>
                        </a:rPr>
                        <a:t>ISO/IEC 11801</a:t>
                      </a: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175" marR="54175" marT="58045" marB="5804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2000" dirty="0">
                          <a:effectLst/>
                        </a:rPr>
                        <a:t>Общий экран</a:t>
                      </a:r>
                      <a:endParaRPr lang="ru-RU" sz="2000" b="1" dirty="0">
                        <a:effectLst/>
                        <a:latin typeface="+mn-lt"/>
                      </a:endParaRPr>
                    </a:p>
                  </a:txBody>
                  <a:tcPr marL="54175" marR="54175" marT="58045" marB="5804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2000" dirty="0">
                          <a:effectLst/>
                        </a:rPr>
                        <a:t>Экран пар</a:t>
                      </a:r>
                      <a:endParaRPr lang="ru-RU" sz="2000" b="1" dirty="0">
                        <a:effectLst/>
                        <a:latin typeface="+mn-lt"/>
                      </a:endParaRPr>
                    </a:p>
                  </a:txBody>
                  <a:tcPr marL="54175" marR="54175" marT="58045" marB="5804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4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U/UTP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нет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нет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7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U/FTP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нет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фольга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7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F/UTP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фольга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нет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S/UTP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оплётка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нет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7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SF/UTP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оплётка, фольга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нет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4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F/FTP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фольга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фольга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86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S/FTP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оплётка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фольга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4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SF/FTP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оплётка, фольга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фольга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730625" y="1736467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200" b="0" i="0" u="sng" strike="noStrike" cap="none" normalizeH="0" baseline="0" dirty="0">
              <a:ln>
                <a:noFill/>
              </a:ln>
              <a:solidFill>
                <a:srgbClr val="1E62BC"/>
              </a:solidFill>
              <a:effectLst/>
              <a:latin typeface="Source Sans Pro"/>
              <a:cs typeface="Arial" pitchFamily="34" charset="0"/>
            </a:endParaRPr>
          </a:p>
        </p:txBody>
      </p:sp>
      <p:pic>
        <p:nvPicPr>
          <p:cNvPr id="10244" name="Picture 4" descr="http://rones.su/wp-content/uploads/Twisted-Pair-types-189x300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7" y="1921133"/>
            <a:ext cx="2520305" cy="400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306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Витая пара. Категории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4085429"/>
              </p:ext>
            </p:extLst>
          </p:nvPr>
        </p:nvGraphicFramePr>
        <p:xfrm>
          <a:off x="179512" y="914400"/>
          <a:ext cx="8784976" cy="4785360"/>
        </p:xfrm>
        <a:graphic>
          <a:graphicData uri="http://schemas.openxmlformats.org/drawingml/2006/table">
            <a:tbl>
              <a:tblPr/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26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4400">
                <a:tc>
                  <a:txBody>
                    <a:bodyPr/>
                    <a:lstStyle/>
                    <a:p>
                      <a:pPr algn="ctr"/>
                      <a:r>
                        <a:rPr lang="ru-RU" sz="1600" u="none" dirty="0">
                          <a:solidFill>
                            <a:schemeClr val="tx1"/>
                          </a:solidFill>
                          <a:effectLst/>
                        </a:rPr>
                        <a:t>Категория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u="none" dirty="0">
                          <a:solidFill>
                            <a:schemeClr val="tx1"/>
                          </a:solidFill>
                          <a:effectLst/>
                        </a:rPr>
                        <a:t>Полоса частот, </a:t>
                      </a:r>
                      <a:r>
                        <a:rPr lang="ru-RU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МГц</a:t>
                      </a:r>
                      <a:endParaRPr lang="ru-RU" sz="16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Применение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Примечания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48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0,1</a:t>
                      </a:r>
                      <a:b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ru-RU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Телефонные и старые модемы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1 пара</a:t>
                      </a:r>
                      <a:r>
                        <a:rPr lang="ru-RU" sz="1800" u="none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 передача голоса или данных при помощи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модема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(не используется для сетей)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29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1 </a:t>
                      </a:r>
                      <a:b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ru-RU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Старые терминалы </a:t>
                      </a:r>
                      <a:b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IBM 3270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2 пары проводников, скорость</a:t>
                      </a:r>
                      <a:r>
                        <a:rPr lang="ru-RU" sz="1800" u="none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до 4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Мбит/с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, сетями  </a:t>
                      </a:r>
                      <a:r>
                        <a:rPr lang="en-US" sz="1800" u="none" dirty="0" err="1">
                          <a:solidFill>
                            <a:schemeClr val="tx1"/>
                          </a:solidFill>
                          <a:effectLst/>
                        </a:rPr>
                        <a:t>tokenring</a:t>
                      </a:r>
                      <a:r>
                        <a:rPr lang="en-US" sz="1800" u="none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u="none" baseline="0" dirty="0">
                          <a:solidFill>
                            <a:schemeClr val="tx1"/>
                          </a:solidFill>
                          <a:effectLst/>
                        </a:rPr>
                        <a:t>и </a:t>
                      </a:r>
                      <a:r>
                        <a:rPr lang="en-US" sz="1800" u="none" baseline="0" dirty="0" err="1">
                          <a:solidFill>
                            <a:schemeClr val="tx1"/>
                          </a:solidFill>
                          <a:effectLst/>
                        </a:rPr>
                        <a:t>archnet</a:t>
                      </a:r>
                      <a:r>
                        <a:rPr lang="ru-RU" sz="1800" u="none" baseline="0" dirty="0">
                          <a:solidFill>
                            <a:schemeClr val="tx1"/>
                          </a:solidFill>
                          <a:effectLst/>
                        </a:rPr>
                        <a:t>, телефонные сети,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 (не подходит для современных систем). 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6855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10BASE-</a:t>
                      </a:r>
                      <a:r>
                        <a:rPr lang="en-US" sz="1800" u="none" dirty="0">
                          <a:solidFill>
                            <a:schemeClr val="tx1"/>
                          </a:solidFill>
                          <a:effectLst/>
                        </a:rPr>
                        <a:t>, 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b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BASE-T4</a:t>
                      </a:r>
                      <a:r>
                        <a:rPr lang="en-US" sz="1800" u="none" dirty="0">
                          <a:solidFill>
                            <a:schemeClr val="tx1"/>
                          </a:solidFill>
                          <a:effectLst/>
                        </a:rPr>
                        <a:t>Ethernet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4-парный кабель, телефонные и локальные сетей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10BASE-T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 и </a:t>
                      </a:r>
                      <a:r>
                        <a:rPr lang="ru-RU" sz="1800" u="none" dirty="0" err="1">
                          <a:solidFill>
                            <a:schemeClr val="tx1"/>
                          </a:solidFill>
                          <a:effectLst/>
                        </a:rPr>
                        <a:t>token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u="none" dirty="0" err="1">
                          <a:solidFill>
                            <a:schemeClr val="tx1"/>
                          </a:solidFill>
                          <a:effectLst/>
                        </a:rPr>
                        <a:t>ring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скорость 10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Мбит/с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 -100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Мбит/с,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 расстояние</a:t>
                      </a:r>
                      <a:r>
                        <a:rPr lang="ru-RU" sz="1800" u="none" baseline="0" dirty="0">
                          <a:solidFill>
                            <a:schemeClr val="tx1"/>
                          </a:solidFill>
                          <a:effectLst/>
                        </a:rPr>
                        <a:t> до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 100 м. 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Отвечает требованиям 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IEEE 802.3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Используется для телефонных линий.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04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token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ring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, сейчас не используется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4-парный кабель,  сети</a:t>
                      </a:r>
                      <a:r>
                        <a:rPr lang="ru-RU" sz="1800" u="none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u="none" dirty="0" err="1">
                          <a:solidFill>
                            <a:schemeClr val="tx1"/>
                          </a:solidFill>
                          <a:effectLst/>
                        </a:rPr>
                        <a:t>token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u="none" dirty="0" err="1">
                          <a:solidFill>
                            <a:schemeClr val="tx1"/>
                          </a:solidFill>
                          <a:effectLst/>
                        </a:rPr>
                        <a:t>ring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, 10BASE-T, 100BASE-T4, скорость до 16 Мбит/с по одной паре.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730625" y="1736467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200" b="0" i="0" u="sng" strike="noStrike" cap="none" normalizeH="0" baseline="0" dirty="0">
              <a:ln>
                <a:noFill/>
              </a:ln>
              <a:solidFill>
                <a:srgbClr val="1E62BC"/>
              </a:solidFill>
              <a:effectLst/>
              <a:latin typeface="Source Sans Pro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027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Витая пара. Категории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2100043"/>
              </p:ext>
            </p:extLst>
          </p:nvPr>
        </p:nvGraphicFramePr>
        <p:xfrm>
          <a:off x="179512" y="1052736"/>
          <a:ext cx="8784976" cy="4579820"/>
        </p:xfrm>
        <a:graphic>
          <a:graphicData uri="http://schemas.openxmlformats.org/drawingml/2006/table">
            <a:tbl>
              <a:tblPr/>
              <a:tblGrid>
                <a:gridCol w="669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39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Категория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Полоса частот, </a:t>
                      </a:r>
                      <a:b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МГц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Применение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Примечания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94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fr-FR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Fast Ethernet</a:t>
                      </a:r>
                      <a:b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</a:rPr>
                        <a:t>(100BASE-TX),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fr-FR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Gigabit Ethernet</a:t>
                      </a:r>
                      <a:b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</a:rPr>
                        <a:t>(1000BASE-T)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4-парный кабель, сети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10BASE-T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,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100BASE-TX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 и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1000BASE-T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 и телефонные линии, скорость до 100 Мбит/с (2 пары) и до 1000 Мбит/с (4 пары).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899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Fast Ethernet</a:t>
                      </a:r>
                      <a:b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(100BASE-TX), 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Gigabit Ethernet</a:t>
                      </a:r>
                      <a:b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(1000BASE-T)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4-парный кабель. Скорость до 100 Мбит/с (2 пары) и до 1000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Мбит/с (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4 пары). самый распространённый,</a:t>
                      </a:r>
                      <a:r>
                        <a:rPr lang="ru-RU" sz="18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используется для построения компьютерных сетей. 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6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250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 Gigabit Ethernet</a:t>
                      </a:r>
                      <a:b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(10GBASE-T)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неэкранированный кабель (UTP)  4 пары проводников, скорость до 10 Гбит/с (до 55 м ).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6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6A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500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 Gigabit Ethernet</a:t>
                      </a:r>
                      <a:b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(10GBASE-T)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4 пары проводников, скорости до 10 Гбит/с на расстояние до 100 метров. (F/UTP общий экран), </a:t>
                      </a:r>
                      <a:b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(U/FTP - экраны вокруг каждой пары).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730625" y="1736467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200" b="0" i="0" u="sng" strike="noStrike" cap="none" normalizeH="0" baseline="0" dirty="0">
              <a:ln>
                <a:noFill/>
              </a:ln>
              <a:solidFill>
                <a:srgbClr val="1E62BC"/>
              </a:solidFill>
              <a:effectLst/>
              <a:latin typeface="Source Sans Pro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188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Витая пара. Категории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140669"/>
              </p:ext>
            </p:extLst>
          </p:nvPr>
        </p:nvGraphicFramePr>
        <p:xfrm>
          <a:off x="179512" y="908720"/>
          <a:ext cx="8784976" cy="5524700"/>
        </p:xfrm>
        <a:graphic>
          <a:graphicData uri="http://schemas.openxmlformats.org/drawingml/2006/table">
            <a:tbl>
              <a:tblPr/>
              <a:tblGrid>
                <a:gridCol w="669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8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39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Категория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Полоса частот, </a:t>
                      </a:r>
                      <a:b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МГц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Применение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Примечания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610"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600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 Gigabit Ethernet</a:t>
                      </a:r>
                      <a:endParaRPr lang="ru-RU" sz="1800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(10GBASE-T)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Скорость до 10 Гбит/с. </a:t>
                      </a:r>
                    </a:p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Экраны общий и для каждой пары (F/FTP или S/FTP).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450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r>
                        <a:rPr lang="en-US" sz="1800" baseline="-2500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 Gigabit Ethernet</a:t>
                      </a:r>
                      <a:endParaRPr lang="ru-RU" sz="1800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(10GBASE-T)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Скорость до 10 Гбит/с. </a:t>
                      </a:r>
                    </a:p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Экраны общий и для каждой пары (F/FTP или S/FTP).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6036">
                <a:tc>
                  <a:txBody>
                    <a:bodyPr/>
                    <a:lstStyle/>
                    <a:p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8/8.1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1600-2000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 Gigabit Ethernet</a:t>
                      </a:r>
                      <a:endParaRPr lang="ru-RU" sz="1800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(40GBASE-T)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>
                          <a:solidFill>
                            <a:schemeClr val="tx1"/>
                          </a:solidFill>
                          <a:effectLst/>
                        </a:rPr>
                        <a:t>В разработке.</a:t>
                      </a:r>
                    </a:p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Совместим с кабелем 6A. </a:t>
                      </a:r>
                    </a:p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Скорость до 40 Гбит/с при использовании стандартных коннекторов 8P8C. </a:t>
                      </a:r>
                    </a:p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Кабель либо общий экран, либо экраны вокруг каждой пары (F/UTP или U/FTP).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9310">
                <a:tc>
                  <a:txBody>
                    <a:bodyPr/>
                    <a:lstStyle/>
                    <a:p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8.2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1600-2000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 Gigabit Ethernet</a:t>
                      </a:r>
                      <a:endParaRPr lang="ru-RU" sz="1800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(40GBASE-T)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>
                          <a:solidFill>
                            <a:schemeClr val="tx1"/>
                          </a:solidFill>
                          <a:effectLst/>
                        </a:rPr>
                        <a:t>В разработке.</a:t>
                      </a:r>
                      <a:r>
                        <a:rPr lang="ru-RU" sz="1800" b="1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совместим с кабелем категории 7A. </a:t>
                      </a:r>
                    </a:p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Скорость до 40 Гбит/с при использовании стандартных коннекторов 8P8C либо GG45/ARJ45 и TERA. </a:t>
                      </a:r>
                    </a:p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Экраны общий и для каждой пары (F/FTP или S/FTP).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730625" y="1736467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200" b="0" i="0" u="sng" strike="noStrike" cap="none" normalizeH="0" baseline="0" dirty="0">
              <a:ln>
                <a:noFill/>
              </a:ln>
              <a:solidFill>
                <a:srgbClr val="1E62BC"/>
              </a:solidFill>
              <a:effectLst/>
              <a:latin typeface="Source Sans Pro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237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r>
              <a:rPr lang="ru-RU" sz="3200" b="1" dirty="0"/>
              <a:t>Коаксиальный кабель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pPr marL="161925" indent="-161925"/>
            <a:r>
              <a:rPr lang="ru-RU" sz="2200" b="1" dirty="0"/>
              <a:t>Коаксиальный кабель </a:t>
            </a:r>
            <a:r>
              <a:rPr lang="ru-RU" sz="2200" dirty="0"/>
              <a:t>(</a:t>
            </a:r>
            <a:r>
              <a:rPr lang="ru-RU" sz="2200" dirty="0" err="1"/>
              <a:t>coaxial</a:t>
            </a:r>
            <a:r>
              <a:rPr lang="ru-RU" sz="2200" dirty="0"/>
              <a:t> </a:t>
            </a:r>
            <a:r>
              <a:rPr lang="ru-RU" sz="2200" dirty="0" err="1"/>
              <a:t>cable</a:t>
            </a:r>
            <a:r>
              <a:rPr lang="ru-RU" sz="2200" dirty="0"/>
              <a:t>, или </a:t>
            </a:r>
            <a:r>
              <a:rPr lang="ru-RU" sz="2200" dirty="0" err="1"/>
              <a:t>coax</a:t>
            </a:r>
            <a:r>
              <a:rPr lang="ru-RU" sz="2200" dirty="0"/>
              <a:t>)  - передача сигналов по  центральной жиле и экранирующей оплетке. </a:t>
            </a:r>
          </a:p>
          <a:p>
            <a:pPr marL="809625" lvl="2">
              <a:spcBef>
                <a:spcPts val="600"/>
              </a:spcBef>
            </a:pPr>
            <a:r>
              <a:rPr lang="ru-RU" sz="2000" u="sng" dirty="0"/>
              <a:t>Материал и сечение проводников и изоляции определяют потери сигнала в кабеле и его импеданс. </a:t>
            </a:r>
          </a:p>
          <a:p>
            <a:pPr marL="1076325" lvl="3">
              <a:spcBef>
                <a:spcPts val="600"/>
              </a:spcBef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электрическое и магнитное поля, образующиеся при прохождении сигнала, почти полностью остаются внутри кабеля, </a:t>
            </a:r>
          </a:p>
          <a:p>
            <a:pPr marL="1438275" lvl="4">
              <a:spcBef>
                <a:spcPts val="0"/>
              </a:spcBef>
            </a:pPr>
            <a:r>
              <a:rPr lang="ru-RU" dirty="0"/>
              <a:t>Почти не создает электромагнитных помех. </a:t>
            </a:r>
          </a:p>
          <a:p>
            <a:pPr marL="1438275" lvl="4">
              <a:spcBef>
                <a:spcPts val="0"/>
              </a:spcBef>
            </a:pPr>
            <a:r>
              <a:rPr lang="ru-RU" dirty="0"/>
              <a:t>Низкая чувствительность к помехам в однородном ЭМ поле. </a:t>
            </a:r>
            <a:endParaRPr lang="ru-RU" sz="2400" dirty="0"/>
          </a:p>
          <a:p>
            <a:endParaRPr lang="ru-RU" sz="2400" dirty="0"/>
          </a:p>
        </p:txBody>
      </p:sp>
      <p:sp>
        <p:nvSpPr>
          <p:cNvPr id="5" name="AutoShape 6" descr="ÐÐ°ÑÑÐ¸Ð½ÐºÐ¸ Ð¿Ð¾ Ð·Ð°Ð¿ÑÐ¾ÑÑ ÐºÐ¾Ð°ÐºÑÐ¸Ð°Ð»ÑÐ½ÑÐ¹ ÐºÐ°Ð±ÐµÐ»Ñ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8" descr="ÐÐ°ÑÑÐ¸Ð½ÐºÐ¸ Ð¿Ð¾ Ð·Ð°Ð¿ÑÐ¾ÑÑ ÐºÐ¾Ð°ÐºÑÐ¸Ð°Ð»ÑÐ½ÑÐ¹ ÐºÐ°Ð±ÐµÐ»Ñ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818" y="3842214"/>
            <a:ext cx="2128074" cy="1608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11" descr="ÐÐ°ÑÑÐ¸Ð½ÐºÐ¸ Ð¿Ð¾ Ð·Ð°Ð¿ÑÐ¾ÑÑ ÐºÐ¾Ð°ÐºÑÐ¸Ð°Ð»ÑÐ½ÑÐ¹ ÐºÐ°Ð±ÐµÐ»Ñ BN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817827"/>
            <a:ext cx="646796" cy="1591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 descr="ÐÐ°ÑÑÐ¸Ð½ÐºÐ¸ Ð¿Ð¾ Ð·Ð°Ð¿ÑÐ¾ÑÑ thick Ethern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3816830"/>
            <a:ext cx="1703453" cy="170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ÐÐ°ÑÑÐ¸Ð½ÐºÐ¸ Ð¿Ð¾ Ð·Ð°Ð¿ÑÐ¾ÑÑ thick Etherne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646" y="3657548"/>
            <a:ext cx="1776221" cy="177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903657" y="3798955"/>
            <a:ext cx="1660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Тонкий кабель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29280" y="3657548"/>
            <a:ext cx="184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Толстый кабель </a:t>
            </a:r>
          </a:p>
        </p:txBody>
      </p:sp>
      <p:pic>
        <p:nvPicPr>
          <p:cNvPr id="13" name="Picture 2" descr="https://upload.wikimedia.org/wikipedia/commons/thumb/a/a8/Twinax-CAB-10GSFP-P8M.jpg/220px-Twinax-CAB-10GSFP-P8M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162" y="5591681"/>
            <a:ext cx="1474812" cy="111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78" y="5956742"/>
            <a:ext cx="3615779" cy="6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251680" y="5474478"/>
            <a:ext cx="368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Twinaxial</a:t>
            </a:r>
            <a:r>
              <a:rPr lang="en-US" dirty="0"/>
              <a:t> </a:t>
            </a:r>
            <a:r>
              <a:rPr lang="en-US" dirty="0" err="1"/>
              <a:t>cabel</a:t>
            </a:r>
            <a:r>
              <a:rPr lang="en-US" dirty="0"/>
              <a:t> (Gigabit Ethernet) </a:t>
            </a:r>
            <a:endParaRPr lang="ru-RU" dirty="0"/>
          </a:p>
        </p:txBody>
      </p:sp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99" y="5894585"/>
            <a:ext cx="2382524" cy="748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89699" y="55295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SFP+ - Rj45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6381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Коаксиальный кабель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2200" u="sng" dirty="0"/>
              <a:t>используется при асимметричной передаче сигналов.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2000" i="1" dirty="0"/>
              <a:t>Диаметр жилы и оплетки и диэлектрическая проницаемость изоляции между ними  определяют частотные свойства кабеля.</a:t>
            </a:r>
          </a:p>
          <a:p>
            <a:pPr lvl="1"/>
            <a:r>
              <a:rPr lang="ru-RU" sz="2200" b="1" dirty="0"/>
              <a:t>недостаток</a:t>
            </a:r>
            <a:r>
              <a:rPr lang="ru-RU" sz="2200" dirty="0"/>
              <a:t>—пропускная  способность д 10 Мбит/с </a:t>
            </a:r>
          </a:p>
          <a:p>
            <a:pPr lvl="2"/>
            <a:r>
              <a:rPr lang="ru-RU" sz="2200" dirty="0"/>
              <a:t>достигнут в технологии  </a:t>
            </a:r>
            <a:r>
              <a:rPr lang="ru-RU" sz="2200" dirty="0" err="1"/>
              <a:t>Ethernet</a:t>
            </a:r>
            <a:r>
              <a:rPr lang="ru-RU" sz="2200" dirty="0"/>
              <a:t> 10Base2 и 10Base5. </a:t>
            </a:r>
          </a:p>
          <a:p>
            <a:pPr lvl="1"/>
            <a:r>
              <a:rPr lang="en-US" sz="2200" dirty="0"/>
              <a:t>R </a:t>
            </a:r>
            <a:r>
              <a:rPr lang="ru-RU" sz="2200" dirty="0"/>
              <a:t>кабеля 50 Ом — </a:t>
            </a:r>
            <a:r>
              <a:rPr lang="ru-RU" sz="2200" dirty="0" err="1"/>
              <a:t>Ethernet</a:t>
            </a:r>
            <a:r>
              <a:rPr lang="ru-RU" sz="2200" dirty="0"/>
              <a:t> (стандарт EIA/TIA-568A), </a:t>
            </a:r>
          </a:p>
          <a:p>
            <a:pPr lvl="2"/>
            <a:r>
              <a:rPr lang="ru-RU" sz="1800" dirty="0"/>
              <a:t>75 Ом —  передача радио- и телевизионных сигналов, </a:t>
            </a:r>
          </a:p>
          <a:p>
            <a:pPr lvl="2"/>
            <a:r>
              <a:rPr lang="ru-RU" sz="1800" dirty="0"/>
              <a:t>93 Ом — в ЛВС </a:t>
            </a:r>
            <a:r>
              <a:rPr lang="ru-RU" sz="1800" dirty="0" err="1"/>
              <a:t>ARCnet</a:t>
            </a:r>
            <a:r>
              <a:rPr lang="ru-RU" sz="1800" dirty="0"/>
              <a:t>. </a:t>
            </a:r>
          </a:p>
        </p:txBody>
      </p:sp>
      <p:pic>
        <p:nvPicPr>
          <p:cNvPr id="8" name="Picture 2" descr="Ð Ð¸ÑÑÐ½Ð¾Ðº 1.18.10 Ð¡ÐµÑÐµÐ²Ð°Ñ ÐºÐ°ÑÑÐ° ÐºÐ¾Ð¼Ð¿ÑÑÑÐµÑÐ° Ñ BNC ÑÐ°Ð·ÑÐµÐ¼Ð¾Ð¼ Ð´Ð»Ñ ÐºÐ¾Ð°ÐºÑÐ¸Ð°Ð»ÑÐ½Ð¾Ð³Ð¾ Ethernet ÐºÐ°Ð±ÐµÐ»Ñ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81" y="4680341"/>
            <a:ext cx="2434616" cy="151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97" y="4938883"/>
            <a:ext cx="3414379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083" y="5001453"/>
            <a:ext cx="2705099" cy="124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616076" y="4632121"/>
            <a:ext cx="1660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Тонкий кабель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02052" y="4632121"/>
            <a:ext cx="184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Толстый кабель </a:t>
            </a:r>
          </a:p>
        </p:txBody>
      </p:sp>
    </p:spTree>
    <p:extLst>
      <p:ext uri="{BB962C8B-B14F-4D97-AF65-F5344CB8AC3E}">
        <p14:creationId xmlns:p14="http://schemas.microsoft.com/office/powerpoint/2010/main" val="2740183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Оптическое волокно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835224"/>
            <a:ext cx="8640960" cy="5544616"/>
          </a:xfrm>
        </p:spPr>
        <p:txBody>
          <a:bodyPr>
            <a:normAutofit/>
          </a:bodyPr>
          <a:lstStyle/>
          <a:p>
            <a:pPr marL="161925" indent="-161925"/>
            <a:r>
              <a:rPr lang="ru-RU" sz="2200" b="1" dirty="0"/>
              <a:t>Оптоволокно</a:t>
            </a:r>
            <a:r>
              <a:rPr lang="ru-RU" sz="2200" dirty="0"/>
              <a:t> – проводник света из оптически прозрачного материала (стекло, пластик), </a:t>
            </a:r>
          </a:p>
          <a:p>
            <a:pPr marL="161925" indent="-161925"/>
            <a:r>
              <a:rPr lang="ru-RU" sz="2200" dirty="0"/>
              <a:t>используется переноса света посредством полного внутреннего отражения.</a:t>
            </a:r>
          </a:p>
          <a:p>
            <a:pPr marL="161925" indent="-161925"/>
            <a:r>
              <a:rPr lang="ru-RU" sz="2000" dirty="0"/>
              <a:t>По виду траектории распространения света </a:t>
            </a:r>
            <a:r>
              <a:rPr lang="ru-RU" sz="2000" dirty="0" err="1"/>
              <a:t>одномодовое</a:t>
            </a:r>
            <a:r>
              <a:rPr lang="ru-RU" sz="2000" dirty="0"/>
              <a:t> и </a:t>
            </a:r>
            <a:r>
              <a:rPr lang="ru-RU" sz="2000" dirty="0" err="1"/>
              <a:t>многомодовое</a:t>
            </a:r>
            <a:r>
              <a:rPr lang="ru-RU" sz="2000" dirty="0"/>
              <a:t> волокно. </a:t>
            </a:r>
          </a:p>
          <a:p>
            <a:pPr marL="161925" indent="-161925"/>
            <a:r>
              <a:rPr lang="ru-RU" sz="2000" dirty="0"/>
              <a:t>Внутренняя часть - </a:t>
            </a:r>
            <a:r>
              <a:rPr lang="ru-RU" sz="2000" b="1" dirty="0"/>
              <a:t>сердцевина</a:t>
            </a:r>
            <a:r>
              <a:rPr lang="ru-RU" sz="2000" dirty="0"/>
              <a:t> (</a:t>
            </a:r>
            <a:r>
              <a:rPr lang="ru-RU" sz="2000" dirty="0" err="1"/>
              <a:t>core</a:t>
            </a:r>
            <a:r>
              <a:rPr lang="ru-RU" sz="2000" dirty="0"/>
              <a:t>), </a:t>
            </a:r>
          </a:p>
          <a:p>
            <a:pPr marL="161925" indent="-161925"/>
            <a:r>
              <a:rPr lang="ru-RU" sz="2000" dirty="0"/>
              <a:t>внешняя — </a:t>
            </a:r>
            <a:r>
              <a:rPr lang="ru-RU" sz="2000" b="1" dirty="0"/>
              <a:t>оптическая оболочка </a:t>
            </a:r>
            <a:r>
              <a:rPr lang="ru-RU" sz="2000" dirty="0"/>
              <a:t>(</a:t>
            </a:r>
            <a:r>
              <a:rPr lang="ru-RU" sz="2000" dirty="0" err="1"/>
              <a:t>cladding</a:t>
            </a:r>
            <a:r>
              <a:rPr lang="ru-RU" sz="2000" dirty="0"/>
              <a:t>). </a:t>
            </a:r>
          </a:p>
          <a:p>
            <a:pPr marL="161925" indent="-161925"/>
            <a:r>
              <a:rPr lang="ru-RU" sz="2000" dirty="0"/>
              <a:t>оптическое волокно -  </a:t>
            </a:r>
            <a:r>
              <a:rPr lang="ru-RU" sz="2000" b="1" dirty="0" err="1"/>
              <a:t>световод</a:t>
            </a:r>
            <a:r>
              <a:rPr lang="ru-RU" sz="2000" dirty="0"/>
              <a:t> (сердцевина </a:t>
            </a:r>
            <a:br>
              <a:rPr lang="ru-RU" sz="2000" dirty="0"/>
            </a:br>
            <a:r>
              <a:rPr lang="ru-RU" sz="2000" dirty="0"/>
              <a:t>в оболочке) с защитным покрытием. </a:t>
            </a:r>
          </a:p>
          <a:p>
            <a:endParaRPr lang="ru-RU" sz="2000" dirty="0"/>
          </a:p>
        </p:txBody>
      </p:sp>
      <p:pic>
        <p:nvPicPr>
          <p:cNvPr id="6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526265"/>
            <a:ext cx="3000266" cy="217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364" y="2931604"/>
            <a:ext cx="3454652" cy="344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9916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4417697"/>
            <a:ext cx="4697413" cy="154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140968"/>
            <a:ext cx="3454652" cy="344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Оптическое волокно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22481"/>
            <a:ext cx="8640960" cy="5544616"/>
          </a:xfrm>
        </p:spPr>
        <p:txBody>
          <a:bodyPr>
            <a:normAutofit/>
          </a:bodyPr>
          <a:lstStyle/>
          <a:p>
            <a:pPr marL="161925" indent="-161925"/>
            <a:r>
              <a:rPr lang="ru-RU" sz="2000" dirty="0"/>
              <a:t>Внутренняя стеклянная сердцевина (1)  из стекла</a:t>
            </a:r>
          </a:p>
          <a:p>
            <a:pPr marL="161925" indent="-161925"/>
            <a:r>
              <a:rPr lang="ru-RU" sz="2000" dirty="0"/>
              <a:t>внешняя оболочка (2) из стекла с другим показателем преломления. </a:t>
            </a:r>
          </a:p>
          <a:p>
            <a:pPr marL="161925" indent="-161925"/>
            <a:r>
              <a:rPr lang="ru-RU" sz="2000" dirty="0"/>
              <a:t>Световой сигнал отражается от ее краев под  маленьким углом</a:t>
            </a:r>
          </a:p>
          <a:p>
            <a:pPr marL="542925" lvl="1"/>
            <a:r>
              <a:rPr lang="ru-RU" sz="2000" dirty="0"/>
              <a:t>не может выйти за пределы сердцевины</a:t>
            </a:r>
          </a:p>
          <a:p>
            <a:pPr marL="1000125" lvl="3" indent="-285750"/>
            <a:r>
              <a:rPr lang="ru-RU" b="1" dirty="0"/>
              <a:t>эффект, полного внутреннего отражения</a:t>
            </a:r>
            <a:r>
              <a:rPr lang="ru-RU" sz="1600" b="1" dirty="0"/>
              <a:t>. </a:t>
            </a:r>
          </a:p>
          <a:p>
            <a:pPr marL="542925" lvl="1"/>
            <a:r>
              <a:rPr lang="ru-RU" sz="2000" dirty="0"/>
              <a:t>Обшивка (3) обеспечивает физическую защиту, </a:t>
            </a:r>
          </a:p>
          <a:p>
            <a:pPr marL="542925" lvl="1"/>
            <a:r>
              <a:rPr lang="ru-RU" sz="2000" dirty="0"/>
              <a:t>центральная стальная проволока (4)  - прочность.</a:t>
            </a:r>
          </a:p>
        </p:txBody>
      </p:sp>
      <p:pic>
        <p:nvPicPr>
          <p:cNvPr id="8" name="Picture 6" descr="https://allo-tele.com/images/stories/virtuemart/product/patchcord_1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429000"/>
            <a:ext cx="2420270" cy="147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27281"/>
            <a:ext cx="3867150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59632" y="6453336"/>
            <a:ext cx="5760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0477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Вычислительные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b="1" dirty="0"/>
              <a:t>Вычислительная сеть </a:t>
            </a:r>
            <a:r>
              <a:rPr lang="ru-RU" sz="2400" dirty="0"/>
              <a:t>- система, состоящая из двух или более удаленных ЭВМ, соединенных с помощью специальной аппаратуры и взаимодействующих между собой по каналам передачи данных.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14" y="2163341"/>
            <a:ext cx="7572375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5387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7" y="4324073"/>
            <a:ext cx="3028553" cy="180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7" y="4437112"/>
            <a:ext cx="2014587" cy="201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5" y="160338"/>
            <a:ext cx="8229600" cy="850106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ru-RU" sz="3600" b="1" dirty="0"/>
              <a:t>Оптическое волокно. </a:t>
            </a:r>
            <a:br>
              <a:rPr lang="ru-RU" sz="3600" b="1" dirty="0"/>
            </a:br>
            <a:r>
              <a:rPr lang="ru-RU" sz="3600" b="1" dirty="0" err="1"/>
              <a:t>Одномодовые</a:t>
            </a:r>
            <a:r>
              <a:rPr lang="ru-RU" sz="3600" b="1" dirty="0"/>
              <a:t> и </a:t>
            </a:r>
            <a:r>
              <a:rPr lang="ru-RU" sz="3600" b="1" dirty="0" err="1"/>
              <a:t>многомодвые</a:t>
            </a:r>
            <a:r>
              <a:rPr lang="ru-RU" sz="3600" b="1" dirty="0"/>
              <a:t> волокна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3525" y="1062197"/>
            <a:ext cx="8640960" cy="5544616"/>
          </a:xfrm>
        </p:spPr>
        <p:txBody>
          <a:bodyPr>
            <a:norm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2000" b="1" dirty="0" err="1"/>
              <a:t>Одномодовые</a:t>
            </a:r>
            <a:r>
              <a:rPr lang="ru-RU" sz="2000" b="1" dirty="0"/>
              <a:t>  волокна  </a:t>
            </a:r>
            <a:r>
              <a:rPr lang="ru-RU" sz="2000" dirty="0"/>
              <a:t>- с узкой сердцевиной (А)</a:t>
            </a:r>
          </a:p>
          <a:p>
            <a:pPr marL="685800" lvl="2"/>
            <a:r>
              <a:rPr lang="ru-RU" sz="2000" i="1" dirty="0"/>
              <a:t>позволяют посылать сигналы на больше расстояния без искажений. </a:t>
            </a:r>
          </a:p>
          <a:p>
            <a:pPr marL="3429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000" b="1" dirty="0" err="1"/>
              <a:t>Многомодовые</a:t>
            </a:r>
            <a:r>
              <a:rPr lang="ru-RU" sz="2000" b="1" dirty="0"/>
              <a:t> волокна </a:t>
            </a:r>
            <a:r>
              <a:rPr lang="ru-RU" sz="2000" dirty="0"/>
              <a:t> - с широкой сердцевиной (В) </a:t>
            </a:r>
          </a:p>
          <a:p>
            <a:pPr marL="685800" lvl="2"/>
            <a:r>
              <a:rPr lang="ru-RU" sz="2000" dirty="0"/>
              <a:t>происходит большее число отражений, </a:t>
            </a:r>
          </a:p>
          <a:p>
            <a:pPr marL="1143000" lvl="3"/>
            <a:r>
              <a:rPr lang="ru-RU" dirty="0"/>
              <a:t>приводит к сливанию соседних световых импульсов. </a:t>
            </a:r>
          </a:p>
          <a:p>
            <a:pPr marL="1600200" lvl="4"/>
            <a:r>
              <a:rPr lang="ru-RU" dirty="0"/>
              <a:t>между импульсами должно быть большее расстояние, </a:t>
            </a:r>
          </a:p>
          <a:p>
            <a:pPr marL="2057400" lvl="5"/>
            <a:r>
              <a:rPr lang="ru-RU" dirty="0"/>
              <a:t> ограничивает объем передаваемой информации.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64" y="3834505"/>
            <a:ext cx="340995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5" descr="ÐÐ°ÑÑÐ¸Ð½ÐºÐ¸ Ð¿Ð¾ Ð·Ð°Ð¿ÑÐ¾ÑÑ ÐÐ´Ð½Ð¾Ð¼Ð¾Ð´Ð¾Ð²ÑÐµ Ð¸ Ð¼Ð½Ð¾Ð³Ð¾Ð¼Ð¾Ð´Ð¾Ð²ÑÐµ Ð²Ð¾Ð»Ð¾ÐºÐ½Ð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8000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Классическая сеть </a:t>
            </a:r>
            <a:r>
              <a:rPr lang="en-US" dirty="0"/>
              <a:t>Ethernet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232848" cy="1752600"/>
          </a:xfrm>
        </p:spPr>
        <p:txBody>
          <a:bodyPr/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Вычислительные сети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7454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Вычислительные сети. Технология </a:t>
            </a:r>
            <a:r>
              <a:rPr lang="en-US" sz="3600" b="1" dirty="0"/>
              <a:t>Ethernet</a:t>
            </a:r>
            <a:r>
              <a:rPr lang="ru-RU" sz="3600" b="1" dirty="0"/>
              <a:t>.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836712"/>
            <a:ext cx="8640960" cy="5328592"/>
          </a:xfrm>
        </p:spPr>
        <p:txBody>
          <a:bodyPr>
            <a:normAutofit/>
          </a:bodyPr>
          <a:lstStyle/>
          <a:p>
            <a:r>
              <a:rPr lang="ru-RU" sz="2200" b="1" dirty="0"/>
              <a:t>Классический </a:t>
            </a:r>
            <a:r>
              <a:rPr lang="ru-RU" sz="2200" b="1" dirty="0" err="1"/>
              <a:t>Ethernet</a:t>
            </a:r>
            <a:r>
              <a:rPr lang="ru-RU" sz="2200" b="1" dirty="0"/>
              <a:t> </a:t>
            </a:r>
            <a:r>
              <a:rPr lang="ru-RU" sz="2200" dirty="0"/>
              <a:t>—скорости от 3 до 10 Мбит/с. </a:t>
            </a:r>
          </a:p>
          <a:p>
            <a:r>
              <a:rPr lang="ru-RU" sz="2200" b="1" dirty="0"/>
              <a:t>Коммутируемый </a:t>
            </a:r>
            <a:r>
              <a:rPr lang="ru-RU" sz="2200" b="1" dirty="0" err="1"/>
              <a:t>Ethernet</a:t>
            </a:r>
            <a:r>
              <a:rPr lang="ru-RU" sz="2200" b="1" dirty="0"/>
              <a:t> </a:t>
            </a:r>
            <a:r>
              <a:rPr lang="ru-RU" sz="2200" dirty="0"/>
              <a:t>— сети работают на скоростях 100 Мбит/с – 100 Гбит/с </a:t>
            </a:r>
          </a:p>
          <a:p>
            <a:pPr lvl="1"/>
            <a:r>
              <a:rPr lang="ru-RU" sz="1800" dirty="0"/>
              <a:t>100 Мбит/с - </a:t>
            </a:r>
            <a:r>
              <a:rPr lang="ru-RU" sz="1800" dirty="0" err="1"/>
              <a:t>Fast</a:t>
            </a:r>
            <a:r>
              <a:rPr lang="ru-RU" sz="1800" dirty="0"/>
              <a:t> </a:t>
            </a:r>
            <a:r>
              <a:rPr lang="ru-RU" sz="1800" dirty="0" err="1"/>
              <a:t>Ethernet</a:t>
            </a:r>
            <a:r>
              <a:rPr lang="ru-RU" sz="1800" dirty="0"/>
              <a:t>, </a:t>
            </a:r>
          </a:p>
          <a:p>
            <a:pPr lvl="1"/>
            <a:r>
              <a:rPr lang="ru-RU" sz="1800" dirty="0"/>
              <a:t>1000 Мбит/с  - </a:t>
            </a:r>
            <a:r>
              <a:rPr lang="en-US" sz="1800" dirty="0"/>
              <a:t>Gigabit Ethernet</a:t>
            </a:r>
            <a:r>
              <a:rPr lang="ru-RU" sz="1800" dirty="0"/>
              <a:t>,</a:t>
            </a:r>
            <a:r>
              <a:rPr lang="en-US" sz="1800" dirty="0"/>
              <a:t> </a:t>
            </a:r>
            <a:endParaRPr lang="ru-RU" sz="1800" dirty="0"/>
          </a:p>
          <a:p>
            <a:pPr lvl="1"/>
            <a:r>
              <a:rPr lang="ru-RU" sz="1800" dirty="0"/>
              <a:t>10 000 Мбит/с - 10-</a:t>
            </a:r>
            <a:r>
              <a:rPr lang="en-US" sz="1800" dirty="0"/>
              <a:t>Gigabit Ethernet</a:t>
            </a:r>
            <a:r>
              <a:rPr lang="ru-RU" sz="1800" dirty="0"/>
              <a:t>,</a:t>
            </a:r>
            <a:r>
              <a:rPr lang="en-US" sz="1800" dirty="0"/>
              <a:t> </a:t>
            </a:r>
            <a:endParaRPr lang="ru-RU" sz="1800" dirty="0"/>
          </a:p>
          <a:p>
            <a:pPr lvl="1"/>
            <a:r>
              <a:rPr lang="ru-RU" sz="1800" dirty="0"/>
              <a:t>40 000 Мбит/с  - 40-</a:t>
            </a:r>
            <a:r>
              <a:rPr lang="en-US" sz="1800" dirty="0"/>
              <a:t>Gigabit Ethernet</a:t>
            </a:r>
            <a:r>
              <a:rPr lang="ru-RU" sz="1800" dirty="0"/>
              <a:t>, </a:t>
            </a:r>
          </a:p>
          <a:p>
            <a:pPr lvl="1"/>
            <a:r>
              <a:rPr lang="ru-RU" sz="1800" dirty="0"/>
              <a:t>100 000 Мбит/с -  100-</a:t>
            </a:r>
            <a:r>
              <a:rPr lang="en-US" sz="1800" dirty="0"/>
              <a:t>Gigabit Ethernet </a:t>
            </a:r>
            <a:endParaRPr lang="ru-RU" sz="1800" dirty="0"/>
          </a:p>
          <a:p>
            <a:pPr lvl="1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настоящее время используется только коммутируемый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r>
              <a:rPr lang="en-US" sz="1800" dirty="0"/>
              <a:t>.</a:t>
            </a:r>
            <a:endParaRPr lang="ru-RU" sz="1800" dirty="0"/>
          </a:p>
          <a:p>
            <a:r>
              <a:rPr lang="ru-RU" sz="2200" b="1" dirty="0"/>
              <a:t>Стандарты </a:t>
            </a:r>
            <a:r>
              <a:rPr lang="en-US" sz="2200" b="1" dirty="0"/>
              <a:t>Ethernet </a:t>
            </a:r>
            <a:endParaRPr lang="ru-RU" sz="2200" b="1" dirty="0"/>
          </a:p>
          <a:p>
            <a:pPr lvl="1"/>
            <a:r>
              <a:rPr lang="ru-RU" sz="2200" b="1" dirty="0"/>
              <a:t>IEEE 802.3 </a:t>
            </a:r>
            <a:r>
              <a:rPr lang="ru-RU" sz="2200" dirty="0"/>
              <a:t>– группа стандартов </a:t>
            </a:r>
          </a:p>
          <a:p>
            <a:pPr lvl="2"/>
            <a:r>
              <a:rPr lang="en-US" sz="2200" dirty="0"/>
              <a:t>Ethernet </a:t>
            </a:r>
            <a:r>
              <a:rPr lang="ru-RU" sz="2200" dirty="0"/>
              <a:t> тип А – классический, </a:t>
            </a:r>
          </a:p>
          <a:p>
            <a:pPr lvl="2"/>
            <a:r>
              <a:rPr lang="en-US" sz="2200" dirty="0"/>
              <a:t>Ethernet </a:t>
            </a:r>
            <a:r>
              <a:rPr lang="ru-RU" sz="2200" dirty="0"/>
              <a:t>тип Б – коммутируемый.</a:t>
            </a:r>
            <a:endParaRPr lang="en-US" sz="2200" dirty="0"/>
          </a:p>
          <a:p>
            <a:pPr lvl="1"/>
            <a:r>
              <a:rPr lang="en-US" sz="2200" b="1" dirty="0"/>
              <a:t>DIX</a:t>
            </a:r>
            <a:r>
              <a:rPr lang="en-US" sz="2200" dirty="0"/>
              <a:t> </a:t>
            </a:r>
            <a:r>
              <a:rPr lang="ru-RU" sz="2200" b="1" dirty="0" err="1"/>
              <a:t>Ethernet</a:t>
            </a:r>
            <a:r>
              <a:rPr lang="ru-RU" sz="2200" dirty="0"/>
              <a:t> </a:t>
            </a:r>
            <a:r>
              <a:rPr lang="en-US" sz="2200" dirty="0"/>
              <a:t> - </a:t>
            </a:r>
            <a:r>
              <a:rPr lang="ru-RU" sz="2200" dirty="0"/>
              <a:t>устарел (первоначальный стандарт)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54601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9901" y="116632"/>
            <a:ext cx="8147248" cy="706090"/>
          </a:xfrm>
        </p:spPr>
        <p:txBody>
          <a:bodyPr>
            <a:normAutofit/>
          </a:bodyPr>
          <a:lstStyle/>
          <a:p>
            <a:r>
              <a:rPr lang="ru-RU" sz="2900" b="1" dirty="0"/>
              <a:t>Классический </a:t>
            </a:r>
            <a:r>
              <a:rPr lang="en-US" sz="2900" b="1" dirty="0"/>
              <a:t>Ethernet</a:t>
            </a:r>
            <a:r>
              <a:rPr lang="ru-RU" sz="2900" b="1" dirty="0"/>
              <a:t>. Физический уровень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045" y="787599"/>
            <a:ext cx="8640960" cy="3960440"/>
          </a:xfrm>
        </p:spPr>
        <p:txBody>
          <a:bodyPr>
            <a:normAutofit/>
          </a:bodyPr>
          <a:lstStyle/>
          <a:p>
            <a:r>
              <a:rPr lang="ru-RU" sz="2400" b="1" dirty="0"/>
              <a:t>Классический </a:t>
            </a:r>
            <a:r>
              <a:rPr lang="ru-RU" sz="2400" b="1" dirty="0" err="1"/>
              <a:t>Ethernet</a:t>
            </a:r>
            <a:r>
              <a:rPr lang="ru-RU" sz="2400" b="1" dirty="0"/>
              <a:t> </a:t>
            </a:r>
            <a:r>
              <a:rPr lang="ru-RU" sz="2400" dirty="0"/>
              <a:t>— это один длинный кабель, обвивающий здание, к которому подключаются компьютеры.</a:t>
            </a:r>
          </a:p>
          <a:p>
            <a:r>
              <a:rPr lang="ru-RU" sz="2400" b="1" dirty="0"/>
              <a:t>Кодировка</a:t>
            </a:r>
            <a:r>
              <a:rPr lang="ru-RU" sz="2400" dirty="0"/>
              <a:t> - манчестерского кода.</a:t>
            </a:r>
          </a:p>
          <a:p>
            <a:r>
              <a:rPr lang="ru-RU" sz="2400" b="1" dirty="0"/>
              <a:t>повторители </a:t>
            </a:r>
            <a:r>
              <a:rPr lang="ru-RU" sz="2400" dirty="0"/>
              <a:t>(ретрансляторы </a:t>
            </a:r>
            <a:r>
              <a:rPr lang="ru-RU" sz="2400" b="1" dirty="0" err="1"/>
              <a:t>repeaters</a:t>
            </a:r>
            <a:r>
              <a:rPr lang="ru-RU" sz="2400" dirty="0"/>
              <a:t>) - построения больших  </a:t>
            </a:r>
            <a:r>
              <a:rPr lang="ru-RU" sz="2400" dirty="0" err="1"/>
              <a:t>стей</a:t>
            </a:r>
            <a:r>
              <a:rPr lang="ru-RU" sz="2400" dirty="0"/>
              <a:t>. </a:t>
            </a:r>
          </a:p>
          <a:p>
            <a:pPr lvl="1"/>
            <a:r>
              <a:rPr lang="ru-RU" sz="2000" dirty="0"/>
              <a:t>два приемопередатчика должны располагаться на расстоянии не более 2,5 км и между ними должно быть не более четырех повторителей.</a:t>
            </a:r>
          </a:p>
          <a:p>
            <a:endParaRPr lang="ru-RU" sz="24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19" y="4293096"/>
            <a:ext cx="7361312" cy="201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7084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ÐÐ°ÑÑÐ¸Ð½ÐºÐ¸ Ð¿Ð¾ Ð·Ð°Ð¿ÑÐ¾ÑÑ think cable bnc Etherne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627" y="4405754"/>
            <a:ext cx="2701645" cy="180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 fontScale="90000"/>
          </a:bodyPr>
          <a:lstStyle/>
          <a:p>
            <a:r>
              <a:rPr lang="ru-RU" sz="3200" b="1" dirty="0"/>
              <a:t>Классический </a:t>
            </a:r>
            <a:r>
              <a:rPr lang="en-US" sz="3200" b="1" dirty="0"/>
              <a:t>Ethernet</a:t>
            </a:r>
            <a:r>
              <a:rPr lang="ru-RU" sz="3600" b="1" dirty="0"/>
              <a:t>. Физический уровень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0566" y="1004935"/>
            <a:ext cx="8640960" cy="5328592"/>
          </a:xfrm>
        </p:spPr>
        <p:txBody>
          <a:bodyPr>
            <a:normAutofit/>
          </a:bodyPr>
          <a:lstStyle/>
          <a:p>
            <a:r>
              <a:rPr lang="ru-RU" sz="2400" b="1" dirty="0"/>
              <a:t>«Толстый» коаксиальный кабель </a:t>
            </a:r>
            <a:r>
              <a:rPr lang="en-US" sz="2400" b="1" dirty="0"/>
              <a:t>Ethernet </a:t>
            </a:r>
            <a:r>
              <a:rPr lang="en-US" sz="2400" dirty="0"/>
              <a:t>(</a:t>
            </a:r>
            <a:r>
              <a:rPr lang="en-US" sz="2400" b="1" dirty="0"/>
              <a:t>thick Ethernet</a:t>
            </a:r>
            <a:r>
              <a:rPr lang="en-US" sz="2400" dirty="0"/>
              <a:t>), </a:t>
            </a:r>
            <a:endParaRPr lang="ru-RU" sz="2400" dirty="0"/>
          </a:p>
          <a:p>
            <a:pPr lvl="1"/>
            <a:r>
              <a:rPr lang="ru-RU" sz="2000" dirty="0"/>
              <a:t>Максимальная длина 500 м.</a:t>
            </a:r>
          </a:p>
          <a:p>
            <a:pPr lvl="1"/>
            <a:r>
              <a:rPr lang="ru-RU" sz="2000" dirty="0"/>
              <a:t>Поддержка 100 машин.</a:t>
            </a:r>
          </a:p>
          <a:p>
            <a:r>
              <a:rPr lang="ru-RU" sz="2400" b="1" dirty="0"/>
              <a:t>«Тонкий» коаксиальный кабель  </a:t>
            </a:r>
            <a:r>
              <a:rPr lang="ru-RU" sz="2400" b="1" dirty="0" err="1"/>
              <a:t>Ethernet</a:t>
            </a:r>
            <a:r>
              <a:rPr lang="ru-RU" sz="2400" b="1" dirty="0"/>
              <a:t> </a:t>
            </a:r>
            <a:r>
              <a:rPr lang="ru-RU" sz="2400" dirty="0"/>
              <a:t>(</a:t>
            </a:r>
            <a:r>
              <a:rPr lang="ru-RU" sz="2400" b="1" dirty="0" err="1"/>
              <a:t>thin</a:t>
            </a:r>
            <a:r>
              <a:rPr lang="ru-RU" sz="2400" b="1" dirty="0"/>
              <a:t> </a:t>
            </a:r>
            <a:r>
              <a:rPr lang="ru-RU" sz="2400" b="1" dirty="0" err="1"/>
              <a:t>Ethernet</a:t>
            </a:r>
            <a:r>
              <a:rPr lang="ru-RU" sz="2400" dirty="0"/>
              <a:t>); </a:t>
            </a:r>
          </a:p>
          <a:p>
            <a:pPr lvl="1"/>
            <a:r>
              <a:rPr lang="ru-RU" sz="2000" dirty="0"/>
              <a:t>дешевле и проще в установке</a:t>
            </a:r>
          </a:p>
          <a:p>
            <a:pPr lvl="1"/>
            <a:r>
              <a:rPr lang="ru-RU" sz="2000" dirty="0"/>
              <a:t>длина сегмента не более 185 метров </a:t>
            </a:r>
          </a:p>
          <a:p>
            <a:pPr lvl="1"/>
            <a:r>
              <a:rPr lang="ru-RU" sz="2000" dirty="0"/>
              <a:t>каждый сегмент поддерживал не более 30 машин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24128" y="4221088"/>
            <a:ext cx="1660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Тонкий кабель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4322841"/>
            <a:ext cx="184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Толстый кабель </a:t>
            </a:r>
          </a:p>
        </p:txBody>
      </p:sp>
      <p:pic>
        <p:nvPicPr>
          <p:cNvPr id="16388" name="Picture 4" descr="ÐÐ°ÑÑÐ¸Ð½ÐºÐ¸ Ð¿Ð¾ Ð·Ð°Ð¿ÑÐ¾ÑÑ thick Ethern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91" y="4772139"/>
            <a:ext cx="190500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91" y="4772545"/>
            <a:ext cx="1439150" cy="143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772545"/>
            <a:ext cx="1676872" cy="125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516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9036496" cy="562074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Классический </a:t>
            </a:r>
            <a:r>
              <a:rPr lang="en-US" sz="3600" b="1" dirty="0"/>
              <a:t>Ethernet</a:t>
            </a:r>
            <a:r>
              <a:rPr lang="ru-RU" sz="3600" b="1" dirty="0"/>
              <a:t>. Кодирование данных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30" y="908720"/>
            <a:ext cx="9138270" cy="453650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ru-RU" sz="2600" dirty="0"/>
              <a:t>Все пакет в вычислительных сетях кодируются.</a:t>
            </a:r>
          </a:p>
          <a:p>
            <a:pPr lvl="1">
              <a:lnSpc>
                <a:spcPct val="110000"/>
              </a:lnSpc>
            </a:pPr>
            <a:r>
              <a:rPr lang="ru-RU" sz="2100" dirty="0"/>
              <a:t>Это необходимо для повышения достоверности передачи данных по сети.</a:t>
            </a:r>
          </a:p>
          <a:p>
            <a:pPr lvl="1">
              <a:lnSpc>
                <a:spcPct val="110000"/>
              </a:lnSpc>
            </a:pPr>
            <a:r>
              <a:rPr lang="ru-RU" sz="2100" dirty="0"/>
              <a:t>Так, например при передачи большого числа 1 или 0  на фоне постоянных помех, то есть фактически постоянного уровня напряжения, приемник может сбиться со счету сколько точно 0 или 1 пришло.</a:t>
            </a:r>
          </a:p>
          <a:p>
            <a:pPr lvl="1">
              <a:lnSpc>
                <a:spcPct val="110000"/>
              </a:lnSpc>
            </a:pPr>
            <a:r>
              <a:rPr lang="ru-RU" sz="2100" dirty="0"/>
              <a:t>Решение этой проблемы – кодирование данных .</a:t>
            </a:r>
          </a:p>
        </p:txBody>
      </p:sp>
    </p:spTree>
    <p:extLst>
      <p:ext uri="{BB962C8B-B14F-4D97-AF65-F5344CB8AC3E}">
        <p14:creationId xmlns:p14="http://schemas.microsoft.com/office/powerpoint/2010/main" val="969913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9036496" cy="562074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Классический </a:t>
            </a:r>
            <a:r>
              <a:rPr lang="en-US" sz="3600" b="1" dirty="0"/>
              <a:t>Ethernet</a:t>
            </a:r>
            <a:r>
              <a:rPr lang="ru-RU" sz="3600" b="1" dirty="0"/>
              <a:t>.Код Манчестер </a:t>
            </a:r>
            <a:r>
              <a:rPr lang="en-US" sz="3600" b="1" dirty="0"/>
              <a:t>II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30" y="908720"/>
            <a:ext cx="9138270" cy="453650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ru-RU" sz="2200" dirty="0"/>
              <a:t>Манчестерское кодирование (</a:t>
            </a:r>
            <a:r>
              <a:rPr lang="ru-RU" sz="2200" dirty="0" err="1"/>
              <a:t>manchester</a:t>
            </a:r>
            <a:r>
              <a:rPr lang="ru-RU" sz="2200" dirty="0"/>
              <a:t> </a:t>
            </a:r>
            <a:r>
              <a:rPr lang="ru-RU" sz="2200" dirty="0" err="1"/>
              <a:t>encoding</a:t>
            </a:r>
            <a:r>
              <a:rPr lang="ru-RU" sz="2200" dirty="0"/>
              <a:t>, код Манчестер-</a:t>
            </a:r>
            <a:r>
              <a:rPr lang="en-US" sz="2200" dirty="0"/>
              <a:t>II</a:t>
            </a:r>
            <a:r>
              <a:rPr lang="ru-RU" sz="2200" dirty="0"/>
              <a:t>) </a:t>
            </a:r>
            <a:endParaRPr lang="en-US" sz="2200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200" dirty="0"/>
              <a:t>Логическое состояние определяется направлением смены состояния в середине битового  интервала; </a:t>
            </a:r>
          </a:p>
          <a:p>
            <a:pPr lvl="1">
              <a:lnSpc>
                <a:spcPct val="110000"/>
              </a:lnSpc>
            </a:pPr>
            <a:r>
              <a:rPr lang="ru-RU" sz="2200" dirty="0"/>
              <a:t>от -V к +V — лог.«1», </a:t>
            </a:r>
          </a:p>
          <a:p>
            <a:pPr lvl="1">
              <a:lnSpc>
                <a:spcPct val="110000"/>
              </a:lnSpc>
            </a:pPr>
            <a:r>
              <a:rPr lang="ru-RU" sz="2200" dirty="0"/>
              <a:t>от +V к -V — лог.«0». </a:t>
            </a:r>
          </a:p>
          <a:p>
            <a:pPr lvl="1">
              <a:lnSpc>
                <a:spcPct val="110000"/>
              </a:lnSpc>
            </a:pPr>
            <a:r>
              <a:rPr lang="ru-RU" sz="2200" dirty="0"/>
              <a:t>Переход позволяет синхронизировать  приемник и передатчик.</a:t>
            </a:r>
          </a:p>
          <a:p>
            <a:pPr lvl="1">
              <a:lnSpc>
                <a:spcPct val="110000"/>
              </a:lnSpc>
            </a:pPr>
            <a:r>
              <a:rPr lang="ru-RU" sz="2200" dirty="0"/>
              <a:t>Переход в начале  интервала может быть, а может и не быть.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200" dirty="0"/>
              <a:t>Самосинхронизирующаяся система кодировки</a:t>
            </a:r>
            <a:r>
              <a:rPr lang="en-US" sz="2200" dirty="0"/>
              <a:t> </a:t>
            </a:r>
            <a:r>
              <a:rPr lang="ru-RU" sz="2200" dirty="0"/>
              <a:t>за счет постоянных перепадов напряжения. </a:t>
            </a:r>
            <a:endParaRPr lang="en-US" sz="2200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200" b="1" dirty="0"/>
              <a:t>Недостаток</a:t>
            </a:r>
            <a:r>
              <a:rPr lang="ru-RU" sz="2200" dirty="0"/>
              <a:t> - работа передатчика и приемника на удвоенной частоте.</a:t>
            </a:r>
          </a:p>
          <a:p>
            <a:endParaRPr lang="ru-RU" sz="2200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5244276"/>
            <a:ext cx="5189134" cy="1281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93664" y="6374193"/>
            <a:ext cx="278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Битовый интервал</a:t>
            </a:r>
          </a:p>
        </p:txBody>
      </p:sp>
      <p:cxnSp>
        <p:nvCxnSpPr>
          <p:cNvPr id="6" name="Прямая со стрелкой 5"/>
          <p:cNvCxnSpPr/>
          <p:nvPr/>
        </p:nvCxnSpPr>
        <p:spPr>
          <a:xfrm>
            <a:off x="3131840" y="6140823"/>
            <a:ext cx="61003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274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84976" cy="634082"/>
          </a:xfrm>
        </p:spPr>
        <p:txBody>
          <a:bodyPr>
            <a:noAutofit/>
          </a:bodyPr>
          <a:lstStyle/>
          <a:p>
            <a:r>
              <a:rPr lang="ru-RU" sz="2800" b="1" dirty="0"/>
              <a:t>Классический </a:t>
            </a:r>
            <a:r>
              <a:rPr lang="en-US" sz="2800" b="1" dirty="0"/>
              <a:t>Ethernet</a:t>
            </a:r>
            <a:r>
              <a:rPr lang="ru-RU" sz="3200" b="1" dirty="0"/>
              <a:t>. </a:t>
            </a:r>
            <a:br>
              <a:rPr lang="ru-RU" sz="3200" b="1" dirty="0"/>
            </a:br>
            <a:r>
              <a:rPr lang="ru-RU" sz="3100" b="1" dirty="0"/>
              <a:t>Проблема одновременной передачи сообщений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9024" y="1124744"/>
            <a:ext cx="8784976" cy="5400600"/>
          </a:xfrm>
        </p:spPr>
        <p:txBody>
          <a:bodyPr>
            <a:norm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2200" dirty="0"/>
              <a:t>Устройства должны передавать кадры только если кабельный сегмент</a:t>
            </a:r>
            <a:r>
              <a:rPr lang="en-US" sz="2200" dirty="0"/>
              <a:t> </a:t>
            </a:r>
            <a:r>
              <a:rPr lang="ru-RU" sz="2200" dirty="0"/>
              <a:t>не занят другими устройствами.</a:t>
            </a:r>
          </a:p>
          <a:p>
            <a:r>
              <a:rPr lang="ru-RU" sz="2200" b="1" dirty="0"/>
              <a:t>Проблема:</a:t>
            </a:r>
            <a:r>
              <a:rPr lang="ru-RU" sz="2200" dirty="0"/>
              <a:t> Из-за отсутствия каких либо дополнительных сигналов несколько устройств могут совершить попытку передачи сигнала одновременно.</a:t>
            </a:r>
          </a:p>
          <a:p>
            <a:pPr lvl="1"/>
            <a:r>
              <a:rPr lang="ru-RU" sz="2200" dirty="0"/>
              <a:t>Критерий: отсутствие сигнала в течение 9,6 </a:t>
            </a:r>
            <a:r>
              <a:rPr lang="ru-RU" sz="2200" dirty="0" err="1"/>
              <a:t>мксек</a:t>
            </a:r>
            <a:r>
              <a:rPr lang="ru-RU" sz="2200" dirty="0"/>
              <a:t>.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481" y="3766888"/>
            <a:ext cx="7018061" cy="275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1562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84976" cy="634082"/>
          </a:xfrm>
        </p:spPr>
        <p:txBody>
          <a:bodyPr>
            <a:noAutofit/>
          </a:bodyPr>
          <a:lstStyle/>
          <a:p>
            <a:r>
              <a:rPr lang="ru-RU" sz="2800" b="1" dirty="0"/>
              <a:t>Классический </a:t>
            </a:r>
            <a:r>
              <a:rPr lang="en-US" sz="2800" b="1" dirty="0"/>
              <a:t>Ethernet</a:t>
            </a:r>
            <a:r>
              <a:rPr lang="ru-RU" sz="3200" b="1" dirty="0"/>
              <a:t>. </a:t>
            </a:r>
            <a:br>
              <a:rPr lang="ru-RU" sz="3200" b="1" dirty="0"/>
            </a:br>
            <a:r>
              <a:rPr lang="ru-RU" sz="3100" b="1" dirty="0"/>
              <a:t>Проблема одновременной передачи сообщений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124744"/>
            <a:ext cx="8784976" cy="5400600"/>
          </a:xfrm>
        </p:spPr>
        <p:txBody>
          <a:bodyPr>
            <a:normAutofit/>
          </a:bodyPr>
          <a:lstStyle/>
          <a:p>
            <a:r>
              <a:rPr lang="ru-RU" sz="2200" b="1" dirty="0"/>
              <a:t>Коллизия (столкновение)</a:t>
            </a:r>
            <a:r>
              <a:rPr lang="ru-RU" sz="2200" dirty="0"/>
              <a:t> – ситуация, когда попытку передачи совершат два или более устройства в одно время.</a:t>
            </a:r>
          </a:p>
          <a:p>
            <a:pPr lvl="1"/>
            <a:r>
              <a:rPr lang="ru-RU" sz="2200" i="1" dirty="0"/>
              <a:t>Столкновения – механизм регулирования трафика в сети.</a:t>
            </a:r>
          </a:p>
          <a:p>
            <a:pPr lvl="1"/>
            <a:r>
              <a:rPr lang="ru-RU" sz="2200" u="sng" dirty="0"/>
              <a:t>Минимальная длина пакета определяется временем распространения сигнала на максимальную дальность и обратно.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При обнаружении столкновения станция прерывает передачу. 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Попытка передать снова  может быть произведено после случайной выдержки (двоичная экспоненциальная выдержка) – алгоритм </a:t>
            </a:r>
            <a:r>
              <a:rPr lang="en-US" sz="2000" dirty="0"/>
              <a:t>CSMA/CD</a:t>
            </a:r>
            <a:endParaRPr lang="ru-RU" sz="2000" dirty="0"/>
          </a:p>
          <a:p>
            <a:pPr lvl="1">
              <a:spcBef>
                <a:spcPts val="0"/>
              </a:spcBef>
            </a:pPr>
            <a:endParaRPr lang="ru-RU" sz="2000" u="sng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437112"/>
            <a:ext cx="5918845" cy="2326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7369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432048"/>
          </a:xfrm>
        </p:spPr>
        <p:txBody>
          <a:bodyPr>
            <a:noAutofit/>
          </a:bodyPr>
          <a:lstStyle/>
          <a:p>
            <a:r>
              <a:rPr lang="ru-RU" sz="3400" b="1" dirty="0"/>
              <a:t>Классический </a:t>
            </a:r>
            <a:r>
              <a:rPr lang="en-US" sz="3400" b="1" dirty="0"/>
              <a:t>Ethernet</a:t>
            </a:r>
            <a:r>
              <a:rPr lang="ru-RU" sz="3400" b="1" dirty="0"/>
              <a:t>. Стандарты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9804"/>
              </p:ext>
            </p:extLst>
          </p:nvPr>
        </p:nvGraphicFramePr>
        <p:xfrm>
          <a:off x="323528" y="1340768"/>
          <a:ext cx="8568952" cy="439819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07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9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11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880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7268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Стандарт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Год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Тип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Скорость, М</a:t>
                      </a:r>
                      <a:r>
                        <a:rPr lang="en-US" sz="1900" dirty="0">
                          <a:effectLst/>
                        </a:rPr>
                        <a:t>bps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длина сегмента</a:t>
                      </a:r>
                      <a:r>
                        <a:rPr lang="en-US" sz="1900" dirty="0">
                          <a:effectLst/>
                        </a:rPr>
                        <a:t>,</a:t>
                      </a:r>
                      <a:r>
                        <a:rPr lang="en-US" sz="1900" baseline="0" dirty="0">
                          <a:effectLst/>
                        </a:rPr>
                        <a:t> </a:t>
                      </a:r>
                      <a:r>
                        <a:rPr lang="ru-RU" sz="1900" baseline="0" dirty="0">
                          <a:effectLst/>
                        </a:rPr>
                        <a:t>м</a:t>
                      </a:r>
                      <a:endParaRPr lang="ru-RU" sz="1900" dirty="0">
                        <a:effectLst/>
                      </a:endParaRP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Тип кабеля</a:t>
                      </a:r>
                    </a:p>
                  </a:txBody>
                  <a:tcPr marL="68111" marR="68111" marT="34055" marB="5108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53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>
                          <a:effectLst/>
                        </a:rPr>
                        <a:t>IEEE 802.3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1983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10Base5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10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500 м</a:t>
                      </a:r>
                    </a:p>
                  </a:txBody>
                  <a:tcPr marL="68111" marR="68111" marT="34055" marB="51083"/>
                </a:tc>
                <a:tc rowSpan="3"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коаксиальный</a:t>
                      </a:r>
                    </a:p>
                  </a:txBody>
                  <a:tcPr marL="68111" marR="68111" marT="34055" marB="5108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453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>
                          <a:effectLst/>
                        </a:rPr>
                        <a:t>IEEE 802.3</a:t>
                      </a:r>
                      <a:r>
                        <a:rPr lang="ru-RU" sz="1900" dirty="0">
                          <a:effectLst/>
                        </a:rPr>
                        <a:t>а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1985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>
                          <a:effectLst/>
                        </a:rPr>
                        <a:t>10Base2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10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185 м</a:t>
                      </a:r>
                    </a:p>
                  </a:txBody>
                  <a:tcPr marL="68111" marR="68111" marT="34055" marB="51083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453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IEEE 802.3b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1985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10Broad36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10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3600 м</a:t>
                      </a:r>
                    </a:p>
                  </a:txBody>
                  <a:tcPr marL="68111" marR="68111" marT="34055" marB="51083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453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IEEE 802.3e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1987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>
                          <a:effectLst/>
                        </a:rPr>
                        <a:t>1Base5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1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250 м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UTP</a:t>
                      </a:r>
                    </a:p>
                  </a:txBody>
                  <a:tcPr marL="68111" marR="68111" marT="34055" marB="5108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53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IEEE 802.3e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1987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 err="1">
                          <a:effectLst/>
                        </a:rPr>
                        <a:t>StarLan</a:t>
                      </a:r>
                      <a:r>
                        <a:rPr lang="en-US" sz="1900" dirty="0">
                          <a:effectLst/>
                        </a:rPr>
                        <a:t> 10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250 м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UTP</a:t>
                      </a:r>
                    </a:p>
                  </a:txBody>
                  <a:tcPr marL="68111" marR="68111" marT="34055" marB="5108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227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IEEE 802.3d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1987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FOIRL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1000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оптоволоконный</a:t>
                      </a:r>
                    </a:p>
                  </a:txBody>
                  <a:tcPr marL="68111" marR="68111" marT="34055" marB="5108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8453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IEEE 802.3i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1990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>
                          <a:effectLst/>
                        </a:rPr>
                        <a:t>10Base-</a:t>
                      </a:r>
                      <a:r>
                        <a:rPr lang="ru-RU" sz="1900" dirty="0">
                          <a:effectLst/>
                        </a:rPr>
                        <a:t>Т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100 м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UTP cat 3,5</a:t>
                      </a:r>
                    </a:p>
                  </a:txBody>
                  <a:tcPr marL="68111" marR="68111" marT="34055" marB="5108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1227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IEEE 802.3j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1993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>
                          <a:effectLst/>
                        </a:rPr>
                        <a:t>10Base-F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10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2км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оптоволоконный</a:t>
                      </a:r>
                    </a:p>
                  </a:txBody>
                  <a:tcPr marL="68111" marR="68111" marT="34055" marB="5108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326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Вычислительные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b="1" dirty="0" err="1"/>
              <a:t>Лока́льная</a:t>
            </a:r>
            <a:r>
              <a:rPr lang="ru-RU" sz="2400" b="1" dirty="0"/>
              <a:t> </a:t>
            </a:r>
            <a:r>
              <a:rPr lang="ru-RU" sz="2400" b="1" dirty="0" err="1"/>
              <a:t>вычисли́тельная</a:t>
            </a:r>
            <a:r>
              <a:rPr lang="ru-RU" sz="2400" b="1" dirty="0"/>
              <a:t> сеть</a:t>
            </a:r>
            <a:r>
              <a:rPr lang="ru-RU" sz="2400" dirty="0"/>
              <a:t> (</a:t>
            </a:r>
            <a:r>
              <a:rPr lang="ru-RU" sz="2400" b="1" dirty="0"/>
              <a:t>ЛВС</a:t>
            </a:r>
            <a:r>
              <a:rPr lang="ru-RU" sz="2400" dirty="0"/>
              <a:t>, </a:t>
            </a:r>
            <a:r>
              <a:rPr lang="ru-RU" sz="2400" i="1" dirty="0"/>
              <a:t>локальная сеть</a:t>
            </a:r>
            <a:r>
              <a:rPr lang="ru-RU" sz="2400" dirty="0"/>
              <a:t>; </a:t>
            </a:r>
            <a:r>
              <a:rPr lang="ru-RU" sz="2400" i="1" dirty="0" err="1"/>
              <a:t>Local</a:t>
            </a:r>
            <a:r>
              <a:rPr lang="ru-RU" sz="2400" i="1" dirty="0"/>
              <a:t> </a:t>
            </a:r>
            <a:r>
              <a:rPr lang="ru-RU" sz="2400" i="1" dirty="0" err="1"/>
              <a:t>Area</a:t>
            </a:r>
            <a:r>
              <a:rPr lang="ru-RU" sz="2400" i="1" dirty="0"/>
              <a:t> </a:t>
            </a:r>
            <a:r>
              <a:rPr lang="ru-RU" sz="2400" i="1" dirty="0" err="1"/>
              <a:t>Network</a:t>
            </a:r>
            <a:r>
              <a:rPr lang="ru-RU" sz="2400" i="1" dirty="0"/>
              <a:t>, LAN</a:t>
            </a:r>
            <a:r>
              <a:rPr lang="ru-RU" sz="2400" dirty="0"/>
              <a:t>) — компьютерная сеть, покрывающая относительно небольшую территорию или небольшую группу ЭВМ (дом, офис, фирма, институт).</a:t>
            </a:r>
          </a:p>
          <a:p>
            <a:r>
              <a:rPr lang="ru-RU" sz="2400" b="1" dirty="0"/>
              <a:t>Глобальная вычислительная сеть</a:t>
            </a:r>
            <a:r>
              <a:rPr lang="ru-RU" sz="2400" dirty="0"/>
              <a:t>, </a:t>
            </a:r>
            <a:r>
              <a:rPr lang="ru-RU" sz="2400" b="1" dirty="0"/>
              <a:t>ГВС</a:t>
            </a:r>
            <a:r>
              <a:rPr lang="ru-RU" sz="2400" dirty="0"/>
              <a:t> (</a:t>
            </a:r>
            <a:r>
              <a:rPr lang="ru-RU" sz="2400" i="1" dirty="0" err="1"/>
              <a:t>Wide</a:t>
            </a:r>
            <a:r>
              <a:rPr lang="ru-RU" sz="2400" i="1" dirty="0"/>
              <a:t> </a:t>
            </a:r>
            <a:r>
              <a:rPr lang="ru-RU" sz="2400" i="1" dirty="0" err="1"/>
              <a:t>Area</a:t>
            </a:r>
            <a:r>
              <a:rPr lang="ru-RU" sz="2400" i="1" dirty="0"/>
              <a:t> </a:t>
            </a:r>
            <a:r>
              <a:rPr lang="ru-RU" sz="2400" i="1" dirty="0" err="1"/>
              <a:t>Network</a:t>
            </a:r>
            <a:r>
              <a:rPr lang="ru-RU" sz="2400" dirty="0"/>
              <a:t>, </a:t>
            </a:r>
            <a:r>
              <a:rPr lang="ru-RU" sz="2400" i="1" dirty="0"/>
              <a:t>WAN</a:t>
            </a:r>
            <a:r>
              <a:rPr lang="ru-RU" sz="2400" dirty="0"/>
              <a:t>) — компьютерная сеть, охватывающая большие территории и включающая большое число узлов.</a:t>
            </a:r>
          </a:p>
          <a:p>
            <a:pPr lvl="1"/>
            <a:r>
              <a:rPr lang="ru-RU" sz="2000" dirty="0"/>
              <a:t>Глобальные вычислительные сети служат для объединения разрозненных сетей.</a:t>
            </a:r>
          </a:p>
          <a:p>
            <a:pPr lvl="2"/>
            <a:r>
              <a:rPr lang="ru-RU" b="1" dirty="0"/>
              <a:t>MAN (</a:t>
            </a:r>
            <a:r>
              <a:rPr lang="ru-RU" dirty="0" err="1"/>
              <a:t>Metropolitan</a:t>
            </a:r>
            <a:r>
              <a:rPr lang="ru-RU" dirty="0"/>
              <a:t> </a:t>
            </a:r>
            <a:r>
              <a:rPr lang="ru-RU" dirty="0" err="1"/>
              <a:t>Area</a:t>
            </a:r>
            <a:r>
              <a:rPr lang="ru-RU" dirty="0"/>
              <a:t> </a:t>
            </a:r>
            <a:r>
              <a:rPr lang="ru-RU" dirty="0" err="1"/>
              <a:t>Network</a:t>
            </a:r>
            <a:r>
              <a:rPr lang="ru-RU" dirty="0"/>
              <a:t>). соединение систем в пределах города или страны. </a:t>
            </a:r>
          </a:p>
          <a:p>
            <a:pPr lvl="2"/>
            <a:r>
              <a:rPr lang="ru-RU" b="1" dirty="0"/>
              <a:t>WAN</a:t>
            </a:r>
            <a:r>
              <a:rPr lang="ru-RU" dirty="0"/>
              <a:t> (</a:t>
            </a:r>
            <a:r>
              <a:rPr lang="ru-RU" dirty="0" err="1"/>
              <a:t>Wide</a:t>
            </a:r>
            <a:r>
              <a:rPr lang="ru-RU" dirty="0"/>
              <a:t> </a:t>
            </a:r>
            <a:r>
              <a:rPr lang="ru-RU" dirty="0" err="1"/>
              <a:t>Area</a:t>
            </a:r>
            <a:r>
              <a:rPr lang="ru-RU" dirty="0"/>
              <a:t> </a:t>
            </a:r>
            <a:r>
              <a:rPr lang="ru-RU" dirty="0" err="1"/>
              <a:t>Network</a:t>
            </a:r>
            <a:r>
              <a:rPr lang="ru-RU" dirty="0"/>
              <a:t>). Сеть нескольких стран. </a:t>
            </a:r>
          </a:p>
          <a:p>
            <a:pPr lvl="2"/>
            <a:r>
              <a:rPr lang="en-US" b="1" dirty="0"/>
              <a:t>VAN </a:t>
            </a:r>
            <a:r>
              <a:rPr lang="en-US" dirty="0"/>
              <a:t>(Virtual Area Network). </a:t>
            </a:r>
            <a:r>
              <a:rPr lang="ru-RU" dirty="0"/>
              <a:t>Сеть виртуально созданного сегмента</a:t>
            </a:r>
          </a:p>
          <a:p>
            <a:pPr lvl="3"/>
            <a:endParaRPr lang="ru-RU" sz="1800" dirty="0"/>
          </a:p>
          <a:p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1889940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432048"/>
          </a:xfrm>
        </p:spPr>
        <p:txBody>
          <a:bodyPr>
            <a:noAutofit/>
          </a:bodyPr>
          <a:lstStyle/>
          <a:p>
            <a:r>
              <a:rPr lang="ru-RU" sz="3400" b="1" dirty="0"/>
              <a:t>Классический </a:t>
            </a:r>
            <a:r>
              <a:rPr lang="en-US" sz="3400" b="1" dirty="0"/>
              <a:t>Ethernet</a:t>
            </a:r>
            <a:r>
              <a:rPr lang="ru-RU" sz="3400" b="1" dirty="0"/>
              <a:t>. Типы </a:t>
            </a:r>
            <a:r>
              <a:rPr lang="en-US" sz="3400" b="1" dirty="0"/>
              <a:t>Ethernet</a:t>
            </a:r>
            <a:endParaRPr lang="ru-RU" sz="3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79512" y="836712"/>
            <a:ext cx="8929092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200" dirty="0"/>
              <a:t>Формат типа: </a:t>
            </a:r>
            <a:r>
              <a:rPr lang="en-US" sz="2200" dirty="0"/>
              <a:t>XX&lt;NAME&gt;-YY </a:t>
            </a:r>
            <a:r>
              <a:rPr lang="ru-RU" sz="2200" dirty="0"/>
              <a:t>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XX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- </a:t>
            </a:r>
            <a:r>
              <a:rPr lang="ru-RU" sz="2200" dirty="0"/>
              <a:t>скорость передачи, Мбит/с. </a:t>
            </a:r>
            <a:endParaRPr lang="en-US" sz="22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&lt;NAME&gt;:</a:t>
            </a:r>
            <a:endParaRPr lang="ru-RU" sz="2200" dirty="0"/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 err="1"/>
              <a:t>Base</a:t>
            </a:r>
            <a:r>
              <a:rPr lang="ru-RU" sz="2200" dirty="0"/>
              <a:t> — прямая (немодулированная) передача,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 err="1"/>
              <a:t>Broad</a:t>
            </a:r>
            <a:r>
              <a:rPr lang="ru-RU" sz="2200" dirty="0"/>
              <a:t> — использование  широкополосного кабеля с частотным уплотнением каналов. </a:t>
            </a:r>
            <a:endParaRPr lang="en-US" sz="22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YY</a:t>
            </a:r>
            <a:r>
              <a:rPr lang="ru-RU" sz="2200" dirty="0"/>
              <a:t>: </a:t>
            </a:r>
            <a:endParaRPr lang="en-US" sz="2200" dirty="0"/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длина кабеля</a:t>
            </a:r>
            <a:r>
              <a:rPr lang="en-US" sz="2200" dirty="0"/>
              <a:t> </a:t>
            </a:r>
            <a:r>
              <a:rPr lang="ru-RU" sz="2200" dirty="0"/>
              <a:t>(10Base2 — 185 м, 10Base5 — 500 м, lBase5 - 250 м)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или среда передачи</a:t>
            </a:r>
            <a:r>
              <a:rPr lang="en-US" sz="2200" dirty="0"/>
              <a:t>:</a:t>
            </a:r>
            <a:r>
              <a:rPr lang="ru-RU" sz="2200" dirty="0"/>
              <a:t> </a:t>
            </a:r>
            <a:endParaRPr lang="en-US" sz="2200" dirty="0"/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T</a:t>
            </a:r>
            <a:r>
              <a:rPr lang="ru-RU" sz="2200" dirty="0"/>
              <a:t>, ТХ, 72, Т4 — витые пары, </a:t>
            </a:r>
            <a:endParaRPr lang="en-US" sz="2200" dirty="0"/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FX, FL, FB, </a:t>
            </a:r>
            <a:r>
              <a:rPr lang="ru-RU" sz="2200" dirty="0" err="1"/>
              <a:t>SXu</a:t>
            </a:r>
            <a:r>
              <a:rPr lang="ru-RU" sz="2200" dirty="0"/>
              <a:t> IX — оптоволокно, </a:t>
            </a:r>
            <a:endParaRPr lang="en-US" sz="2200" dirty="0"/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СХ — </a:t>
            </a:r>
            <a:r>
              <a:rPr lang="ru-RU" sz="2200" dirty="0" err="1"/>
              <a:t>твинаксиальный</a:t>
            </a:r>
            <a:r>
              <a:rPr lang="ru-RU" sz="2200" dirty="0"/>
              <a:t> кабель для </a:t>
            </a:r>
            <a:r>
              <a:rPr lang="ru-RU" sz="2200" dirty="0" err="1"/>
              <a:t>Gigabit</a:t>
            </a:r>
            <a:r>
              <a:rPr lang="ru-RU" sz="2200" dirty="0"/>
              <a:t> </a:t>
            </a:r>
            <a:r>
              <a:rPr lang="ru-RU" sz="2200" dirty="0" err="1"/>
              <a:t>Ethernet</a:t>
            </a:r>
            <a:r>
              <a:rPr lang="ru-RU" sz="220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3992302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/>
          </a:bodyPr>
          <a:lstStyle/>
          <a:p>
            <a:r>
              <a:rPr lang="ru-RU" sz="3200" b="1" dirty="0"/>
              <a:t>Классический </a:t>
            </a:r>
            <a:r>
              <a:rPr lang="en-US" sz="3200" b="1" dirty="0"/>
              <a:t>Ethernet</a:t>
            </a:r>
            <a:r>
              <a:rPr lang="ru-RU" sz="3200" b="1" dirty="0"/>
              <a:t>. Формат кадра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8640960" cy="3744416"/>
          </a:xfrm>
        </p:spPr>
        <p:txBody>
          <a:bodyPr>
            <a:normAutofit fontScale="92500" lnSpcReduction="10000"/>
          </a:bodyPr>
          <a:lstStyle/>
          <a:p>
            <a:r>
              <a:rPr lang="ru-RU" sz="2400" i="1" dirty="0" err="1"/>
              <a:t>Preamble</a:t>
            </a:r>
            <a:r>
              <a:rPr lang="ru-RU" sz="2400" i="1" dirty="0"/>
              <a:t> </a:t>
            </a:r>
            <a:r>
              <a:rPr lang="ru-RU" sz="2400" dirty="0"/>
              <a:t>(преамбула, заголовок) 8 байт, </a:t>
            </a:r>
          </a:p>
          <a:p>
            <a:pPr lvl="1"/>
            <a:r>
              <a:rPr lang="ru-RU" sz="2200" dirty="0"/>
              <a:t>1-7 байт 10101010  </a:t>
            </a:r>
          </a:p>
          <a:p>
            <a:pPr lvl="1"/>
            <a:r>
              <a:rPr lang="ru-RU" sz="2200" dirty="0"/>
              <a:t>8 байт 10101011  - разделитель кадра (в стандарте 802.3 ). </a:t>
            </a:r>
          </a:p>
          <a:p>
            <a:pPr lvl="2"/>
            <a:r>
              <a:rPr lang="ru-RU" sz="2200" i="1" dirty="0" err="1"/>
              <a:t>Start</a:t>
            </a:r>
            <a:r>
              <a:rPr lang="ru-RU" sz="2200" i="1" dirty="0"/>
              <a:t> </a:t>
            </a:r>
            <a:r>
              <a:rPr lang="ru-RU" sz="2200" i="1" dirty="0" err="1"/>
              <a:t>of</a:t>
            </a:r>
            <a:r>
              <a:rPr lang="ru-RU" sz="2200" i="1" dirty="0"/>
              <a:t> </a:t>
            </a:r>
            <a:r>
              <a:rPr lang="ru-RU" sz="2200" i="1" dirty="0" err="1"/>
              <a:t>Frame</a:t>
            </a:r>
            <a:r>
              <a:rPr lang="ru-RU" sz="2200" i="1" dirty="0"/>
              <a:t> </a:t>
            </a:r>
            <a:r>
              <a:rPr lang="ru-RU" sz="2200" dirty="0"/>
              <a:t>(Начало кадра). </a:t>
            </a:r>
          </a:p>
          <a:p>
            <a:r>
              <a:rPr lang="ru-RU" sz="2400" dirty="0"/>
              <a:t>Адреса получателя и отправителя по 6 байт. </a:t>
            </a:r>
          </a:p>
          <a:p>
            <a:pPr marL="342900" lvl="2" indent="-342900"/>
            <a:r>
              <a:rPr lang="ru-RU" sz="2400" dirty="0"/>
              <a:t>Длина или тип данных </a:t>
            </a:r>
            <a:r>
              <a:rPr lang="en-US" sz="2400" dirty="0"/>
              <a:t>(</a:t>
            </a:r>
            <a:r>
              <a:rPr lang="ru-RU" sz="2000" dirty="0"/>
              <a:t>напр. 0x0800 – Ipv4, 0x86DD – IPv6, и </a:t>
            </a:r>
            <a:r>
              <a:rPr lang="ru-RU" sz="2000" dirty="0" err="1"/>
              <a:t>т.д</a:t>
            </a:r>
            <a:r>
              <a:rPr lang="en-US" sz="2000" dirty="0"/>
              <a:t>)</a:t>
            </a:r>
            <a:endParaRPr lang="ru-RU" sz="2400" dirty="0"/>
          </a:p>
          <a:p>
            <a:r>
              <a:rPr lang="ru-RU" sz="2400" dirty="0"/>
              <a:t>Поле данных (целые кадры от 46 до 1500 байт)</a:t>
            </a:r>
          </a:p>
          <a:p>
            <a:pPr lvl="1"/>
            <a:r>
              <a:rPr lang="ru-RU" sz="2000" dirty="0"/>
              <a:t>В случае, если полезной нагрузки менее 46 бит данные дополняются полем наполнителя </a:t>
            </a:r>
          </a:p>
          <a:p>
            <a:r>
              <a:rPr lang="en-US" sz="2400" i="1" dirty="0"/>
              <a:t>Checksum</a:t>
            </a:r>
            <a:r>
              <a:rPr lang="ru-RU" sz="2400" dirty="0"/>
              <a:t> контрольная сумма (4 байта - 32-битный код CRC).</a:t>
            </a:r>
            <a:endParaRPr lang="ru-RU" sz="2800" dirty="0"/>
          </a:p>
          <a:p>
            <a:endParaRPr lang="ru-RU" sz="2400" dirty="0"/>
          </a:p>
          <a:p>
            <a:endParaRPr lang="en-US" sz="2400" dirty="0"/>
          </a:p>
          <a:p>
            <a:pPr lvl="1"/>
            <a:endParaRPr lang="ru-RU" sz="2000" dirty="0"/>
          </a:p>
          <a:p>
            <a:endParaRPr lang="ru-RU" sz="2400" dirty="0"/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581128"/>
            <a:ext cx="5208265" cy="21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51520" y="5253300"/>
            <a:ext cx="3168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Максимальный размер </a:t>
            </a:r>
            <a:r>
              <a:rPr lang="en-US" dirty="0"/>
              <a:t> </a:t>
            </a:r>
            <a:r>
              <a:rPr lang="ru-RU" dirty="0"/>
              <a:t>кадра</a:t>
            </a:r>
            <a:endParaRPr lang="en-US" dirty="0"/>
          </a:p>
          <a:p>
            <a:r>
              <a:rPr lang="ru-RU" dirty="0"/>
              <a:t>1500 байт.</a:t>
            </a:r>
          </a:p>
          <a:p>
            <a:r>
              <a:rPr lang="ru-RU" dirty="0"/>
              <a:t>Минимальный размер кадра 64 байта.</a:t>
            </a:r>
          </a:p>
        </p:txBody>
      </p:sp>
    </p:spTree>
    <p:extLst>
      <p:ext uri="{BB962C8B-B14F-4D97-AF65-F5344CB8AC3E}">
        <p14:creationId xmlns:p14="http://schemas.microsoft.com/office/powerpoint/2010/main" val="434837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50405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Классический </a:t>
            </a:r>
            <a:r>
              <a:rPr lang="en-US" sz="3600" b="1" dirty="0"/>
              <a:t>Ethernet</a:t>
            </a:r>
            <a:r>
              <a:rPr lang="ru-RU" sz="3600" b="1" dirty="0"/>
              <a:t>. </a:t>
            </a:r>
            <a:r>
              <a:rPr lang="en-US" sz="3600" b="1" dirty="0"/>
              <a:t>MAC </a:t>
            </a:r>
            <a:r>
              <a:rPr lang="ru-RU" sz="3600" b="1" dirty="0"/>
              <a:t>адрес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764704"/>
            <a:ext cx="8932837" cy="4032448"/>
          </a:xfrm>
        </p:spPr>
        <p:txBody>
          <a:bodyPr>
            <a:noAutofit/>
          </a:bodyPr>
          <a:lstStyle/>
          <a:p>
            <a:pPr marL="266700" indent="-266700"/>
            <a:r>
              <a:rPr lang="en-US" sz="2200" b="1" i="1" dirty="0"/>
              <a:t>MAC </a:t>
            </a:r>
            <a:r>
              <a:rPr lang="en-US" sz="2200" i="1" dirty="0"/>
              <a:t>(</a:t>
            </a:r>
            <a:r>
              <a:rPr lang="ru-RU" sz="2200" i="1" dirty="0" err="1"/>
              <a:t>Media</a:t>
            </a:r>
            <a:r>
              <a:rPr lang="ru-RU" sz="2200" i="1" dirty="0"/>
              <a:t> </a:t>
            </a:r>
            <a:r>
              <a:rPr lang="ru-RU" sz="2200" i="1" dirty="0" err="1"/>
              <a:t>Access</a:t>
            </a:r>
            <a:r>
              <a:rPr lang="ru-RU" sz="2200" i="1" dirty="0"/>
              <a:t> </a:t>
            </a:r>
            <a:r>
              <a:rPr lang="ru-RU" sz="2200" i="1" dirty="0" err="1"/>
              <a:t>Control</a:t>
            </a:r>
            <a:r>
              <a:rPr lang="ru-RU" sz="2200" dirty="0"/>
              <a:t>  </a:t>
            </a:r>
            <a:r>
              <a:rPr lang="en-US" sz="2200" dirty="0"/>
              <a:t>(</a:t>
            </a:r>
            <a:r>
              <a:rPr lang="ru-RU" sz="2200" b="1" dirty="0" err="1"/>
              <a:t>Hardware</a:t>
            </a:r>
            <a:r>
              <a:rPr lang="en-US" sz="2200" b="1" dirty="0"/>
              <a:t>)</a:t>
            </a:r>
            <a:r>
              <a:rPr lang="ru-RU" sz="2200" b="1" dirty="0"/>
              <a:t> </a:t>
            </a:r>
            <a:r>
              <a:rPr lang="ru-RU" sz="2200" b="1" dirty="0" err="1"/>
              <a:t>Address</a:t>
            </a:r>
            <a:r>
              <a:rPr lang="ru-RU" sz="2200" dirty="0"/>
              <a:t>) — глобальный адрес, присваиваемый каждой единице активного оборудования или некоторым их интерфейсам в компьютерных сетях </a:t>
            </a:r>
            <a:r>
              <a:rPr lang="en-US" sz="2200" b="1" dirty="0"/>
              <a:t> Ethernet</a:t>
            </a:r>
            <a:r>
              <a:rPr lang="ru-RU" sz="2200" dirty="0"/>
              <a:t>.</a:t>
            </a:r>
            <a:endParaRPr lang="en-US" sz="2200" dirty="0"/>
          </a:p>
          <a:p>
            <a:pPr lvl="1"/>
            <a:r>
              <a:rPr lang="ru-RU" sz="2000" b="1" dirty="0"/>
              <a:t>централизованно назначаются IEEE</a:t>
            </a:r>
            <a:r>
              <a:rPr lang="ru-RU" sz="2000" dirty="0"/>
              <a:t>, </a:t>
            </a:r>
          </a:p>
          <a:p>
            <a:pPr lvl="2"/>
            <a:r>
              <a:rPr lang="ru-RU" sz="2000" i="1" dirty="0"/>
              <a:t>48-битный (6 байт)  номер</a:t>
            </a:r>
            <a:endParaRPr lang="en-US" sz="2000" i="1" dirty="0"/>
          </a:p>
          <a:p>
            <a:pPr lvl="3"/>
            <a:r>
              <a:rPr lang="ru-RU" dirty="0"/>
              <a:t>гарантирует, что один и тот же глобальный адрес не используется двумя устройствами. </a:t>
            </a:r>
            <a:endParaRPr lang="en-US" dirty="0"/>
          </a:p>
          <a:p>
            <a:pPr lvl="2"/>
            <a:r>
              <a:rPr lang="ru-RU" sz="2000" b="1" i="1" dirty="0"/>
              <a:t>первые 3 байта - </a:t>
            </a:r>
            <a:r>
              <a:rPr lang="ru-RU" sz="2000" i="1" dirty="0"/>
              <a:t> </a:t>
            </a:r>
            <a:r>
              <a:rPr lang="ru-RU" sz="2000" b="1" dirty="0"/>
              <a:t>OUI </a:t>
            </a:r>
            <a:r>
              <a:rPr lang="ru-RU" sz="2000" dirty="0"/>
              <a:t>(</a:t>
            </a:r>
            <a:r>
              <a:rPr lang="ru-RU" sz="2000" b="1" dirty="0" err="1"/>
              <a:t>Organizationally</a:t>
            </a:r>
            <a:r>
              <a:rPr lang="ru-RU" sz="2000" b="1" dirty="0"/>
              <a:t> </a:t>
            </a:r>
            <a:r>
              <a:rPr lang="ru-RU" sz="2000" b="1" dirty="0" err="1"/>
              <a:t>Unique</a:t>
            </a:r>
            <a:r>
              <a:rPr lang="ru-RU" sz="2000" b="1" dirty="0"/>
              <a:t> </a:t>
            </a:r>
            <a:r>
              <a:rPr lang="ru-RU" sz="2000" b="1" dirty="0" err="1"/>
              <a:t>Identifier</a:t>
            </a:r>
            <a:r>
              <a:rPr lang="ru-RU" sz="2000" dirty="0"/>
              <a:t>).</a:t>
            </a:r>
          </a:p>
          <a:p>
            <a:pPr lvl="3"/>
            <a:r>
              <a:rPr lang="ru-RU" dirty="0"/>
              <a:t>назначаются IEEE и определяют производителя.</a:t>
            </a:r>
          </a:p>
          <a:p>
            <a:pPr lvl="4"/>
            <a:r>
              <a:rPr lang="ru-RU" dirty="0"/>
              <a:t>Производителям выделяются </a:t>
            </a:r>
            <a:r>
              <a:rPr lang="ru-RU" b="1" dirty="0"/>
              <a:t>блоки по 2</a:t>
            </a:r>
            <a:r>
              <a:rPr lang="ru-RU" b="1" baseline="30000" dirty="0"/>
              <a:t>24</a:t>
            </a:r>
            <a:r>
              <a:rPr lang="ru-RU" b="1" dirty="0"/>
              <a:t> </a:t>
            </a:r>
            <a:r>
              <a:rPr lang="ru-RU" dirty="0"/>
              <a:t>(3 байта) адресов для устройств. 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728256"/>
            <a:ext cx="4488185" cy="183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3422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9036496" cy="562074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Технология </a:t>
            </a:r>
            <a:r>
              <a:rPr lang="en-US" sz="3600" b="1" dirty="0"/>
              <a:t>Ethernet</a:t>
            </a:r>
            <a:r>
              <a:rPr lang="ru-RU" sz="3600" b="1" dirty="0"/>
              <a:t>. Форматы кадров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764704"/>
            <a:ext cx="8928992" cy="4154338"/>
          </a:xfrm>
        </p:spPr>
        <p:txBody>
          <a:bodyPr>
            <a:normAutofit/>
          </a:bodyPr>
          <a:lstStyle/>
          <a:p>
            <a:endParaRPr lang="ru-RU" dirty="0"/>
          </a:p>
          <a:p>
            <a:endParaRPr lang="ru-RU" dirty="0"/>
          </a:p>
        </p:txBody>
      </p:sp>
      <p:pic>
        <p:nvPicPr>
          <p:cNvPr id="3074" name="Picture 2" descr="https://habrastorage.org/getpro/habr/post_images/913/b51/612/913b516122a6c0252b2a445f42e8f69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380" y="1484784"/>
            <a:ext cx="5572125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habrastorage.org/getpro/habr/post_images/dba/006/ddc/dba006ddcb2a1c696367e92d06a4d5a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377" y="2916760"/>
            <a:ext cx="5524128" cy="115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1565" y="201118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Ethernet II (Ethernet DIX )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94293" y="3307525"/>
            <a:ext cx="231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Ethernet 802.3/LLC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331565" y="764704"/>
            <a:ext cx="83448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 стандартам IEEE в сети </a:t>
            </a:r>
            <a:r>
              <a:rPr lang="ru-RU" dirty="0" err="1"/>
              <a:t>Ethernet</a:t>
            </a:r>
            <a:r>
              <a:rPr lang="ru-RU" dirty="0"/>
              <a:t> может использоваться только единственный вариант кадра канального уровня, образованный комбинацией заголовков МАС и LLC подуровней. </a:t>
            </a:r>
          </a:p>
        </p:txBody>
      </p:sp>
      <p:pic>
        <p:nvPicPr>
          <p:cNvPr id="3078" name="Picture 6" descr="https://habrastorage.org/getpro/habr/post_images/324/2d1/248/3242d124827393c6f0221283f0a99a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377" y="4091607"/>
            <a:ext cx="5572125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80923" y="4653136"/>
            <a:ext cx="231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802.3</a:t>
            </a:r>
          </a:p>
        </p:txBody>
      </p:sp>
      <p:pic>
        <p:nvPicPr>
          <p:cNvPr id="3080" name="Picture 8" descr="https://habrastorage.org/getpro/habr/post_images/18b/9c4/871/18b9c487197e2495dee186a36f0798a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671" y="5378971"/>
            <a:ext cx="691515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7504" y="5733256"/>
            <a:ext cx="231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802.3/SNAP</a:t>
            </a:r>
          </a:p>
        </p:txBody>
      </p:sp>
    </p:spTree>
    <p:extLst>
      <p:ext uri="{BB962C8B-B14F-4D97-AF65-F5344CB8AC3E}">
        <p14:creationId xmlns:p14="http://schemas.microsoft.com/office/powerpoint/2010/main" val="1092356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22347"/>
            <a:ext cx="8784976" cy="634082"/>
          </a:xfrm>
        </p:spPr>
        <p:txBody>
          <a:bodyPr>
            <a:noAutofit/>
          </a:bodyPr>
          <a:lstStyle/>
          <a:p>
            <a:r>
              <a:rPr lang="ru-RU" sz="3200" b="1" dirty="0"/>
              <a:t>Технология </a:t>
            </a:r>
            <a:r>
              <a:rPr lang="en-US" sz="3200" b="1" dirty="0"/>
              <a:t>Ethernet</a:t>
            </a:r>
            <a:r>
              <a:rPr lang="ru-RU" sz="3200" b="1" dirty="0"/>
              <a:t>. Форматы кадра </a:t>
            </a:r>
            <a:r>
              <a:rPr lang="en-US" sz="3200" b="1" dirty="0"/>
              <a:t>LLC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32578"/>
            <a:ext cx="9036496" cy="4968552"/>
          </a:xfrm>
        </p:spPr>
        <p:txBody>
          <a:bodyPr>
            <a:noAutofit/>
          </a:bodyPr>
          <a:lstStyle/>
          <a:p>
            <a:pPr indent="-255588">
              <a:spcBef>
                <a:spcPts val="600"/>
              </a:spcBef>
            </a:pPr>
            <a:r>
              <a:rPr lang="ru-RU" sz="2000" dirty="0"/>
              <a:t>Стандарт IEEE </a:t>
            </a:r>
            <a:r>
              <a:rPr lang="ru-RU" sz="2000" dirty="0" err="1"/>
              <a:t>Ethernet</a:t>
            </a:r>
            <a:r>
              <a:rPr lang="ru-RU" sz="2000" dirty="0"/>
              <a:t> определяет кадра канального уровня, образованный комбинацией заголовков МАС и LLC подуровней. 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b="1" dirty="0"/>
              <a:t>Logical Link Control (LLC)</a:t>
            </a:r>
            <a:r>
              <a:rPr lang="en-US" sz="2000" dirty="0"/>
              <a:t>  - </a:t>
            </a:r>
            <a:r>
              <a:rPr lang="ru-RU" sz="2000" dirty="0"/>
              <a:t>подуровень управления логической связью — по стандарту IEEE 802 </a:t>
            </a:r>
            <a:endParaRPr lang="en-US" sz="2000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ru-RU" sz="2000" dirty="0"/>
              <a:t>Верхний подуровень канального уровня модели OSI</a:t>
            </a:r>
          </a:p>
          <a:p>
            <a:pPr lvl="2">
              <a:spcBef>
                <a:spcPts val="600"/>
              </a:spcBef>
            </a:pPr>
            <a:r>
              <a:rPr lang="ru-RU" sz="2000" dirty="0"/>
              <a:t>управление передачей данных;</a:t>
            </a:r>
          </a:p>
          <a:p>
            <a:pPr lvl="2">
              <a:spcBef>
                <a:spcPts val="600"/>
              </a:spcBef>
            </a:pPr>
            <a:r>
              <a:rPr lang="ru-RU" sz="2000" dirty="0"/>
              <a:t>обеспечивает проверку и правильность передачи информации по соединению.</a:t>
            </a:r>
          </a:p>
          <a:p>
            <a:pPr lvl="1">
              <a:spcBef>
                <a:spcPts val="0"/>
              </a:spcBef>
            </a:pPr>
            <a:endParaRPr lang="ru-RU" sz="1600" dirty="0"/>
          </a:p>
          <a:p>
            <a:pPr lvl="1" indent="-255588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000" dirty="0"/>
          </a:p>
        </p:txBody>
      </p:sp>
      <p:pic>
        <p:nvPicPr>
          <p:cNvPr id="5" name="Picture 4" descr="https://habrastorage.org/getpro/habr/post_images/dba/006/ddc/dba006ddcb2a1c696367e92d06a4d5a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629748"/>
            <a:ext cx="5622627" cy="117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3568" y="4918687"/>
            <a:ext cx="231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Ethernet 802.3/LLC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63838" y="3894735"/>
            <a:ext cx="636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509549" y="3955301"/>
            <a:ext cx="50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LLC</a:t>
            </a:r>
            <a:endParaRPr lang="ru-RU" dirty="0"/>
          </a:p>
        </p:txBody>
      </p:sp>
      <p:sp>
        <p:nvSpPr>
          <p:cNvPr id="4" name="Левая фигурная скобка 3"/>
          <p:cNvSpPr/>
          <p:nvPr/>
        </p:nvSpPr>
        <p:spPr>
          <a:xfrm rot="5400000">
            <a:off x="5525806" y="2372939"/>
            <a:ext cx="504056" cy="42838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Левая фигурная скобка 10"/>
          <p:cNvSpPr/>
          <p:nvPr/>
        </p:nvSpPr>
        <p:spPr>
          <a:xfrm rot="5400000">
            <a:off x="2991732" y="4130746"/>
            <a:ext cx="512058" cy="7762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Левая фигурная скобка 11"/>
          <p:cNvSpPr/>
          <p:nvPr/>
        </p:nvSpPr>
        <p:spPr>
          <a:xfrm rot="5400000">
            <a:off x="7898070" y="4242050"/>
            <a:ext cx="512058" cy="4686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7884366" y="3871049"/>
            <a:ext cx="7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CRC32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38625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Коммутация сетей </a:t>
            </a:r>
            <a:r>
              <a:rPr lang="en-US" dirty="0"/>
              <a:t>Ethernet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232848" cy="1752600"/>
          </a:xfrm>
        </p:spPr>
        <p:txBody>
          <a:bodyPr/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Вычислительные сети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39996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576064"/>
          </a:xfrm>
        </p:spPr>
        <p:txBody>
          <a:bodyPr>
            <a:noAutofit/>
          </a:bodyPr>
          <a:lstStyle/>
          <a:p>
            <a:r>
              <a:rPr lang="ru-RU" sz="3600" b="1" dirty="0"/>
              <a:t>Коммутируемые сети </a:t>
            </a:r>
            <a:r>
              <a:rPr lang="en-US" sz="3600" b="1" dirty="0"/>
              <a:t>Ethernet</a:t>
            </a:r>
            <a:r>
              <a:rPr lang="ru-RU" sz="3600" b="1" dirty="0"/>
              <a:t>.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08720"/>
            <a:ext cx="8784976" cy="5760640"/>
          </a:xfrm>
        </p:spPr>
        <p:txBody>
          <a:bodyPr>
            <a:normAutofit/>
          </a:bodyPr>
          <a:lstStyle/>
          <a:p>
            <a:r>
              <a:rPr lang="ru-RU" sz="2200" b="1" dirty="0"/>
              <a:t>Проблема классической сети </a:t>
            </a:r>
            <a:r>
              <a:rPr lang="en-US" sz="2200" b="1" dirty="0"/>
              <a:t>Ethernet: </a:t>
            </a:r>
            <a:endParaRPr lang="ru-RU" sz="2200" b="1" dirty="0"/>
          </a:p>
          <a:p>
            <a:pPr lvl="1"/>
            <a:r>
              <a:rPr lang="ru-RU" sz="2200" dirty="0"/>
              <a:t>поиск обрывов или ведущих в пустоту соединений.</a:t>
            </a:r>
          </a:p>
          <a:p>
            <a:pPr lvl="1"/>
            <a:r>
              <a:rPr lang="ru-RU" sz="2200" dirty="0"/>
              <a:t>Большое число устройств приводит к большой вероятности коллизий</a:t>
            </a:r>
            <a:endParaRPr lang="en-US" sz="2200" dirty="0"/>
          </a:p>
          <a:p>
            <a:r>
              <a:rPr lang="ru-RU" sz="2200" b="1" dirty="0"/>
              <a:t>Коммутируемая сеть </a:t>
            </a:r>
            <a:r>
              <a:rPr lang="en-US" sz="2200" b="1" dirty="0"/>
              <a:t>Ethernet</a:t>
            </a:r>
            <a:endParaRPr lang="ru-RU" sz="2200" b="1" dirty="0"/>
          </a:p>
          <a:p>
            <a:pPr lvl="1"/>
            <a:r>
              <a:rPr lang="ru-RU" sz="2200" dirty="0"/>
              <a:t>Каждое станция соединяется с центральным устройством</a:t>
            </a:r>
            <a:r>
              <a:rPr lang="ru-RU" sz="2200" b="1" dirty="0"/>
              <a:t> </a:t>
            </a:r>
            <a:r>
              <a:rPr lang="ru-RU" sz="2200" dirty="0"/>
              <a:t>отдельным кабелем.</a:t>
            </a:r>
          </a:p>
          <a:p>
            <a:endParaRPr lang="ru-RU" sz="2200" dirty="0"/>
          </a:p>
          <a:p>
            <a:endParaRPr lang="ru-RU" sz="22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56" y="4005064"/>
            <a:ext cx="5690022" cy="2116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606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100811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Коммутируемые сети </a:t>
            </a:r>
            <a:r>
              <a:rPr lang="en-US" sz="3600" b="1" dirty="0"/>
              <a:t>Ethernet</a:t>
            </a:r>
            <a:r>
              <a:rPr lang="ru-RU" sz="3600" b="1" dirty="0"/>
              <a:t>. </a:t>
            </a:r>
            <a:br>
              <a:rPr lang="ru-RU" sz="3600" b="1" dirty="0"/>
            </a:br>
            <a:r>
              <a:rPr lang="ru-RU" sz="3600" b="1" dirty="0"/>
              <a:t>Особенности Концентраторов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499623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ru-RU" sz="2200" b="1" dirty="0" err="1"/>
              <a:t>Хаб</a:t>
            </a:r>
            <a:r>
              <a:rPr lang="ru-RU" sz="2200" b="1" dirty="0"/>
              <a:t> (концентратор) </a:t>
            </a:r>
            <a:r>
              <a:rPr lang="ru-RU" sz="2200" dirty="0"/>
              <a:t>соединяет все провода в электрическую схему, как если бы они были спаяны вместе.</a:t>
            </a:r>
          </a:p>
          <a:p>
            <a:pPr>
              <a:spcBef>
                <a:spcPts val="1200"/>
              </a:spcBef>
            </a:pPr>
            <a:r>
              <a:rPr lang="ru-RU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максимальная длина кабеля между ПК и концентратором до 100 м</a:t>
            </a:r>
          </a:p>
          <a:p>
            <a:pPr>
              <a:spcBef>
                <a:spcPts val="1200"/>
              </a:spcBef>
            </a:pPr>
            <a:r>
              <a:rPr lang="ru-RU" sz="2200" b="1" dirty="0"/>
              <a:t>Использовались витые пары </a:t>
            </a:r>
          </a:p>
          <a:p>
            <a:pPr>
              <a:spcBef>
                <a:spcPts val="1200"/>
              </a:spcBef>
            </a:pPr>
            <a:r>
              <a:rPr lang="ru-RU" sz="2200" i="1" dirty="0"/>
              <a:t>легко удалять и добавлять станции</a:t>
            </a:r>
          </a:p>
          <a:p>
            <a:pPr>
              <a:spcBef>
                <a:spcPts val="1200"/>
              </a:spcBef>
            </a:pPr>
            <a:r>
              <a:rPr lang="ru-RU" sz="2200" i="1" dirty="0"/>
              <a:t>Проще  находить разрывы кабеля.</a:t>
            </a:r>
          </a:p>
        </p:txBody>
      </p:sp>
      <p:pic>
        <p:nvPicPr>
          <p:cNvPr id="5" name="Picture 4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179" y="4223421"/>
            <a:ext cx="3016769" cy="211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265992"/>
            <a:ext cx="2992447" cy="195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159" y="4030725"/>
            <a:ext cx="3228593" cy="213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4137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Коммутируемые сети </a:t>
            </a:r>
            <a:r>
              <a:rPr lang="en-US" sz="3600" b="1" dirty="0"/>
              <a:t>Ethernet</a:t>
            </a:r>
            <a:r>
              <a:rPr lang="ru-RU" sz="3600" b="1" dirty="0"/>
              <a:t>. </a:t>
            </a:r>
            <a:br>
              <a:rPr lang="ru-RU" sz="3600" b="1" dirty="0"/>
            </a:br>
            <a:r>
              <a:rPr lang="ru-RU" sz="3600" b="1" dirty="0"/>
              <a:t>Особенности коммутаторов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052736"/>
            <a:ext cx="8640960" cy="4176464"/>
          </a:xfrm>
        </p:spPr>
        <p:txBody>
          <a:bodyPr>
            <a:normAutofit/>
          </a:bodyPr>
          <a:lstStyle/>
          <a:p>
            <a:r>
              <a:rPr lang="ru-RU" sz="2200" b="1" dirty="0"/>
              <a:t>Коммутатор </a:t>
            </a:r>
            <a:r>
              <a:rPr lang="ru-RU" sz="2200" dirty="0"/>
              <a:t>(</a:t>
            </a:r>
            <a:r>
              <a:rPr lang="en-US" sz="2200" b="1" dirty="0"/>
              <a:t>switch</a:t>
            </a:r>
            <a:r>
              <a:rPr lang="en-US" sz="2200" dirty="0"/>
              <a:t>), </a:t>
            </a:r>
            <a:r>
              <a:rPr lang="ru-RU" sz="2200" dirty="0"/>
              <a:t>содержит высокоскоростную плату, </a:t>
            </a:r>
          </a:p>
          <a:p>
            <a:r>
              <a:rPr lang="ru-RU" sz="2200" dirty="0"/>
              <a:t>Получив пакет от одного ПК, коммутатор направляет по адресу – именно тому компьютеру, с которым необходимо установить контакт. </a:t>
            </a:r>
          </a:p>
          <a:p>
            <a:pPr lvl="1"/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счет буфера задержки пакетов предотвращение коллизий.</a:t>
            </a:r>
          </a:p>
          <a:p>
            <a:pPr lvl="2"/>
            <a:r>
              <a:rPr lang="ru-RU" sz="2200" u="sng" dirty="0"/>
              <a:t>Коммутатор решение проблемы числа устройств на кабеле.</a:t>
            </a:r>
          </a:p>
          <a:p>
            <a:pPr lvl="2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разные станции могут посылать свои кадры одновременно.</a:t>
            </a:r>
            <a:endParaRPr lang="ru-RU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367" y="4581128"/>
            <a:ext cx="5221322" cy="1941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 descr="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80" y="4589613"/>
            <a:ext cx="2772938" cy="16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3838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706090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Коммутируемые сети </a:t>
            </a:r>
            <a:r>
              <a:rPr lang="en-US" sz="3600" b="1" dirty="0"/>
              <a:t>Ethernet</a:t>
            </a:r>
            <a:r>
              <a:rPr lang="ru-RU" sz="3600" b="1" dirty="0"/>
              <a:t>. </a:t>
            </a:r>
            <a:br>
              <a:rPr lang="ru-RU" sz="3600" b="1" dirty="0"/>
            </a:br>
            <a:r>
              <a:rPr lang="ru-RU" sz="3600" b="1" dirty="0"/>
              <a:t>Особенности.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055736"/>
            <a:ext cx="8784976" cy="4749528"/>
          </a:xfrm>
        </p:spPr>
        <p:txBody>
          <a:bodyPr>
            <a:normAutofit/>
          </a:bodyPr>
          <a:lstStyle/>
          <a:p>
            <a:r>
              <a:rPr lang="ru-RU" sz="2000" b="1" dirty="0"/>
              <a:t>Концентратор</a:t>
            </a:r>
            <a:r>
              <a:rPr lang="ru-RU" sz="2000" dirty="0"/>
              <a:t> -  все станции находятся в одном и том же </a:t>
            </a:r>
            <a:r>
              <a:rPr lang="ru-RU" sz="2000" b="1" dirty="0"/>
              <a:t>пространстве столкновений </a:t>
            </a:r>
            <a:r>
              <a:rPr lang="ru-RU" sz="2000" dirty="0"/>
              <a:t>(</a:t>
            </a:r>
            <a:r>
              <a:rPr lang="ru-RU" sz="2000" b="1" dirty="0" err="1"/>
              <a:t>collision</a:t>
            </a:r>
            <a:r>
              <a:rPr lang="ru-RU" sz="2000" b="1" dirty="0"/>
              <a:t> </a:t>
            </a:r>
            <a:r>
              <a:rPr lang="ru-RU" sz="2000" b="1" dirty="0" err="1"/>
              <a:t>domain</a:t>
            </a:r>
            <a:r>
              <a:rPr lang="ru-RU" sz="2000" dirty="0"/>
              <a:t>). </a:t>
            </a:r>
          </a:p>
          <a:p>
            <a:pPr lvl="1"/>
            <a:r>
              <a:rPr lang="ru-RU" sz="2000" dirty="0"/>
              <a:t>Для планирования пересылки кадров алгоритм CSMA/CD.</a:t>
            </a:r>
          </a:p>
          <a:p>
            <a:pPr>
              <a:spcBef>
                <a:spcPts val="1200"/>
              </a:spcBef>
            </a:pPr>
            <a:r>
              <a:rPr lang="ru-RU" sz="2000" b="1" dirty="0"/>
              <a:t>Коммутатор</a:t>
            </a:r>
            <a:r>
              <a:rPr lang="ru-RU" sz="2000" dirty="0"/>
              <a:t> -  каждый порт находится в своем пространстве столкновений. </a:t>
            </a:r>
          </a:p>
          <a:p>
            <a:pPr lvl="1"/>
            <a:r>
              <a:rPr lang="ru-RU" sz="2000" dirty="0"/>
              <a:t>когда передача по кабелю осуществляется в дуплексном режиме, и станция, и порт могут одновременно посылать кадры, не беспокоясь о других станциях и портах. </a:t>
            </a:r>
          </a:p>
          <a:p>
            <a:pPr lvl="2"/>
            <a:r>
              <a:rPr lang="ru-RU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дуплексном режиме коммутатора столкновения невозможны, </a:t>
            </a:r>
          </a:p>
          <a:p>
            <a:pPr lvl="3"/>
            <a:r>
              <a:rPr lang="ru-RU" dirty="0"/>
              <a:t>CSMA/CD не требуется. </a:t>
            </a:r>
          </a:p>
          <a:p>
            <a:pPr lvl="2"/>
            <a:r>
              <a:rPr lang="ru-RU" sz="2000" dirty="0"/>
              <a:t>В полудуплексном режиме используется CSMA/CD для каждых двух портов </a:t>
            </a:r>
          </a:p>
          <a:p>
            <a:endParaRPr lang="ru-RU" sz="20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5140015"/>
            <a:ext cx="4443413" cy="1652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020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Локальные сети 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836712"/>
            <a:ext cx="8856984" cy="5616624"/>
          </a:xfrm>
        </p:spPr>
        <p:txBody>
          <a:bodyPr>
            <a:normAutofit/>
          </a:bodyPr>
          <a:lstStyle/>
          <a:p>
            <a:r>
              <a:rPr lang="ru-RU" sz="2000" dirty="0" err="1"/>
              <a:t>Ethernet</a:t>
            </a:r>
            <a:r>
              <a:rPr lang="ru-RU" sz="2000" dirty="0"/>
              <a:t> стал самой распространённой технологией ЛВС в середине 1990-х годов, вытеснив технологии  </a:t>
            </a:r>
            <a:r>
              <a:rPr lang="en-US" sz="2000" dirty="0"/>
              <a:t>Token Ring</a:t>
            </a:r>
            <a:r>
              <a:rPr lang="ru-RU" sz="2000" dirty="0"/>
              <a:t>, FDDI и ARCNET.</a:t>
            </a:r>
            <a:endParaRPr lang="en-US" sz="2000" dirty="0"/>
          </a:p>
          <a:p>
            <a:endParaRPr lang="ru-RU" sz="2000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129277"/>
              </p:ext>
            </p:extLst>
          </p:nvPr>
        </p:nvGraphicFramePr>
        <p:xfrm>
          <a:off x="539552" y="1556792"/>
          <a:ext cx="8208909" cy="504058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3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3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33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Характеристики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FDDI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DXI </a:t>
                      </a:r>
                      <a:r>
                        <a:rPr lang="ru-RU" sz="1800" b="1" dirty="0" err="1">
                          <a:effectLst/>
                        </a:rPr>
                        <a:t>Ethernet</a:t>
                      </a:r>
                      <a:endParaRPr lang="ru-RU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Token Ring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ArcNet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0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Скорость передачи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100 Мбит/с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10 (100) Мбит/с</a:t>
                      </a:r>
                      <a:endParaRPr lang="ru-RU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16 Мбит/с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2,5 Мбит/с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Топология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кольцо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шина</a:t>
                      </a:r>
                      <a:endParaRPr lang="ru-RU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кольцо/звезда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шина, звезда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Среда передачи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оптоволокно, витая пара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коаксиальный кабель, витая пара, оптоволокно </a:t>
                      </a:r>
                      <a:endParaRPr lang="ru-RU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витая пара, оптоволокно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коаксиальный кабель, витая пара, оптоволокно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Метод доступа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маркер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CSMA/CD</a:t>
                      </a:r>
                      <a:endParaRPr lang="ru-RU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маркер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маркер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40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Максимальная протяженность сети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100 км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2500 м </a:t>
                      </a:r>
                      <a:endParaRPr lang="ru-RU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4000 м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6000 м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40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Максимальное количество узлов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500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1024</a:t>
                      </a:r>
                      <a:endParaRPr lang="ru-RU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260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255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Максимальное расстояние между узлами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2 км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2500 м </a:t>
                      </a:r>
                      <a:endParaRPr lang="ru-RU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100 м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600 м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7968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Коммутируемые сети </a:t>
            </a:r>
            <a:r>
              <a:rPr lang="en-US" sz="3600" b="1" dirty="0"/>
              <a:t>Ethernet</a:t>
            </a:r>
            <a:r>
              <a:rPr lang="ru-RU" sz="3600" b="1" dirty="0"/>
              <a:t>. </a:t>
            </a:r>
            <a:br>
              <a:rPr lang="ru-RU" sz="3600" b="1" dirty="0"/>
            </a:br>
            <a:r>
              <a:rPr lang="ru-RU" sz="3200" b="1" dirty="0"/>
              <a:t>Особенности.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052736"/>
            <a:ext cx="8640960" cy="5616624"/>
          </a:xfrm>
        </p:spPr>
        <p:txBody>
          <a:bodyPr>
            <a:normAutofit/>
          </a:bodyPr>
          <a:lstStyle/>
          <a:p>
            <a:r>
              <a:rPr lang="ru-RU" sz="2000" dirty="0"/>
              <a:t>Большинство интерфейсов локальных сетей (сетевых адаптеров) работают в «</a:t>
            </a:r>
            <a:r>
              <a:rPr lang="ru-RU" sz="2000" b="1" dirty="0"/>
              <a:t>неразборчивом режиме</a:t>
            </a:r>
            <a:r>
              <a:rPr lang="ru-RU" sz="2000" dirty="0"/>
              <a:t>» (</a:t>
            </a:r>
            <a:r>
              <a:rPr lang="ru-RU" sz="2000" b="1" dirty="0" err="1"/>
              <a:t>promiscuous</a:t>
            </a:r>
            <a:r>
              <a:rPr lang="ru-RU" sz="2000" b="1" dirty="0"/>
              <a:t> </a:t>
            </a:r>
            <a:r>
              <a:rPr lang="ru-RU" sz="2000" b="1" dirty="0" err="1"/>
              <a:t>mode</a:t>
            </a:r>
            <a:r>
              <a:rPr lang="ru-RU" sz="2000" dirty="0"/>
              <a:t>), </a:t>
            </a:r>
          </a:p>
          <a:p>
            <a:pPr lvl="1"/>
            <a:r>
              <a:rPr lang="ru-RU" sz="2000" i="1" dirty="0"/>
              <a:t>все </a:t>
            </a:r>
            <a:r>
              <a:rPr lang="ru-RU" sz="2000" dirty="0"/>
              <a:t>кадры передаются на все компьютеры, а не только адресату. </a:t>
            </a:r>
          </a:p>
          <a:p>
            <a:pPr lvl="1"/>
            <a:r>
              <a:rPr lang="ru-RU" sz="2000" dirty="0"/>
              <a:t>лучше шифровать трафик.</a:t>
            </a:r>
          </a:p>
          <a:p>
            <a:r>
              <a:rPr lang="ru-RU" sz="2000" b="1" dirty="0"/>
              <a:t>Если применяется концентратор</a:t>
            </a:r>
            <a:r>
              <a:rPr lang="ru-RU" sz="2000" dirty="0"/>
              <a:t>, то каждый подключенный к нему компьютер может видеть трафик, пересылаемый между всеми остальными компьютерами. </a:t>
            </a:r>
          </a:p>
          <a:p>
            <a:r>
              <a:rPr lang="ru-RU" sz="2000" b="1" dirty="0"/>
              <a:t>Коммутатор передает трафик только на порты адресатов</a:t>
            </a:r>
            <a:r>
              <a:rPr lang="ru-RU" sz="2000" dirty="0"/>
              <a:t>. </a:t>
            </a:r>
          </a:p>
          <a:p>
            <a:pPr lvl="1"/>
            <a:r>
              <a:rPr lang="ru-RU" sz="2000" dirty="0"/>
              <a:t>лучше изоляция. </a:t>
            </a:r>
          </a:p>
          <a:p>
            <a:pPr lvl="1"/>
            <a:r>
              <a:rPr lang="ru-RU" sz="2000" dirty="0"/>
              <a:t>Если коммутатор подсоединён к концентратору, то преимущество теряется.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941168"/>
            <a:ext cx="5256584" cy="15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42465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Сети </a:t>
            </a:r>
            <a:r>
              <a:rPr lang="en-US" dirty="0"/>
              <a:t>Fast</a:t>
            </a:r>
            <a:r>
              <a:rPr lang="ru-RU" dirty="0"/>
              <a:t> </a:t>
            </a:r>
            <a:r>
              <a:rPr lang="en-US" dirty="0"/>
              <a:t>Ethernet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232848" cy="1752600"/>
          </a:xfrm>
        </p:spPr>
        <p:txBody>
          <a:bodyPr/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Вычислительные сети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26836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/>
          </a:bodyPr>
          <a:lstStyle/>
          <a:p>
            <a:r>
              <a:rPr lang="ru-RU" sz="3600" b="1" dirty="0"/>
              <a:t>Сети </a:t>
            </a:r>
            <a:r>
              <a:rPr lang="en-US" sz="3600" b="1" dirty="0"/>
              <a:t>Fast Ethernet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764704"/>
            <a:ext cx="8640960" cy="5544616"/>
          </a:xfrm>
        </p:spPr>
        <p:txBody>
          <a:bodyPr>
            <a:normAutofit/>
          </a:bodyPr>
          <a:lstStyle/>
          <a:p>
            <a:r>
              <a:rPr lang="ru-RU" sz="2000" dirty="0"/>
              <a:t>Скорости до 100 </a:t>
            </a:r>
            <a:r>
              <a:rPr lang="ru-RU" sz="2000" dirty="0" err="1"/>
              <a:t>МБит</a:t>
            </a:r>
            <a:r>
              <a:rPr lang="en-US" sz="2000" dirty="0"/>
              <a:t>.</a:t>
            </a:r>
            <a:endParaRPr lang="ru-RU" sz="2000" dirty="0"/>
          </a:p>
          <a:p>
            <a:r>
              <a:rPr lang="ru-RU" sz="2000" dirty="0"/>
              <a:t>Использование 4 витых </a:t>
            </a:r>
          </a:p>
          <a:p>
            <a:r>
              <a:rPr lang="ru-RU" sz="2000" dirty="0"/>
              <a:t>Запрещение конфигураций без коммутатора или </a:t>
            </a:r>
            <a:r>
              <a:rPr lang="ru-RU" sz="2000" dirty="0" err="1"/>
              <a:t>хаба</a:t>
            </a:r>
            <a:r>
              <a:rPr lang="en-US" sz="2000" dirty="0"/>
              <a:t>.</a:t>
            </a:r>
            <a:endParaRPr lang="ru-RU" sz="2000" dirty="0"/>
          </a:p>
          <a:p>
            <a:r>
              <a:rPr lang="ru-RU" sz="2000" dirty="0"/>
              <a:t>Введено двойное кодирование</a:t>
            </a:r>
          </a:p>
          <a:p>
            <a:pPr lvl="1"/>
            <a:r>
              <a:rPr lang="ru-RU" sz="1800" dirty="0"/>
              <a:t>Логическое кодирование</a:t>
            </a:r>
            <a:r>
              <a:rPr lang="en-US" sz="1800" dirty="0"/>
              <a:t> </a:t>
            </a:r>
            <a:r>
              <a:rPr lang="ru-RU" sz="1800" dirty="0"/>
              <a:t>- зависит от стандарта </a:t>
            </a:r>
            <a:endParaRPr lang="en-US" sz="1800" dirty="0"/>
          </a:p>
          <a:p>
            <a:pPr lvl="2"/>
            <a:r>
              <a:rPr lang="en-US" sz="1800" dirty="0"/>
              <a:t>4B/5B</a:t>
            </a:r>
            <a:r>
              <a:rPr lang="ru-RU" sz="1800" dirty="0"/>
              <a:t> для </a:t>
            </a:r>
            <a:r>
              <a:rPr lang="en-US" sz="1800" dirty="0" err="1"/>
              <a:t>Fx</a:t>
            </a:r>
            <a:r>
              <a:rPr lang="en-US" sz="1800" dirty="0"/>
              <a:t> </a:t>
            </a:r>
            <a:r>
              <a:rPr lang="ru-RU" sz="1800" dirty="0"/>
              <a:t>и </a:t>
            </a:r>
            <a:r>
              <a:rPr lang="en-US" sz="1800" dirty="0" err="1"/>
              <a:t>Tx</a:t>
            </a:r>
            <a:r>
              <a:rPr lang="en-US" sz="1800" dirty="0"/>
              <a:t>,  8B/6T </a:t>
            </a:r>
            <a:r>
              <a:rPr lang="ru-RU" sz="1800" dirty="0"/>
              <a:t>для</a:t>
            </a:r>
            <a:r>
              <a:rPr lang="en-US" sz="1800" dirty="0"/>
              <a:t> </a:t>
            </a:r>
            <a:r>
              <a:rPr lang="ru-RU" sz="1800" dirty="0"/>
              <a:t>100Base-T4 </a:t>
            </a:r>
            <a:endParaRPr lang="en-US" sz="1800" dirty="0"/>
          </a:p>
          <a:p>
            <a:pPr lvl="1"/>
            <a:r>
              <a:rPr lang="ru-RU" sz="1800" dirty="0"/>
              <a:t>Линейное кодирование (физическое)  - зависит от стандарта </a:t>
            </a:r>
            <a:endParaRPr lang="en-US" sz="1800" dirty="0"/>
          </a:p>
          <a:p>
            <a:pPr lvl="2"/>
            <a:r>
              <a:rPr lang="en-US" sz="1800" dirty="0"/>
              <a:t>NRZI </a:t>
            </a:r>
            <a:r>
              <a:rPr lang="ru-RU" sz="1800" dirty="0"/>
              <a:t>для </a:t>
            </a:r>
            <a:r>
              <a:rPr lang="en-US" sz="1800" dirty="0"/>
              <a:t>FX, MLT3 </a:t>
            </a:r>
            <a:r>
              <a:rPr lang="ru-RU" sz="1800" dirty="0"/>
              <a:t>для </a:t>
            </a:r>
            <a:r>
              <a:rPr lang="en-US" sz="1800" dirty="0"/>
              <a:t>T4 </a:t>
            </a:r>
            <a:r>
              <a:rPr lang="ru-RU" sz="1800" dirty="0"/>
              <a:t>и </a:t>
            </a:r>
            <a:r>
              <a:rPr lang="en-US" sz="1800" dirty="0"/>
              <a:t>TX</a:t>
            </a:r>
          </a:p>
          <a:p>
            <a:pPr lvl="2"/>
            <a:endParaRPr lang="en-US" sz="1800" dirty="0"/>
          </a:p>
          <a:p>
            <a:endParaRPr lang="ru-RU" sz="2400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/>
          </p:nvPr>
        </p:nvGraphicFramePr>
        <p:xfrm>
          <a:off x="327666" y="3635244"/>
          <a:ext cx="8064896" cy="266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4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7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ru-RU" dirty="0"/>
                        <a:t>Наиболее распространённые</a:t>
                      </a:r>
                      <a:r>
                        <a:rPr lang="ru-RU" baseline="0" dirty="0"/>
                        <a:t> виды </a:t>
                      </a:r>
                      <a:r>
                        <a:rPr lang="en-US" baseline="0" dirty="0"/>
                        <a:t>Fast </a:t>
                      </a:r>
                      <a:r>
                        <a:rPr lang="en-US" baseline="0" dirty="0" err="1"/>
                        <a:t>ethernet</a:t>
                      </a:r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Название</a:t>
                      </a:r>
                      <a:r>
                        <a:rPr lang="ru-RU" baseline="0" dirty="0"/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Тип кабеля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Длина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Особенности.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u="none" strike="noStrike" kern="1200" baseline="0" dirty="0"/>
                        <a:t>100Base-T4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u="none" strike="noStrike" kern="1200" baseline="0" dirty="0"/>
                        <a:t>Витая пара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u="none" strike="noStrike" kern="1200" baseline="0" dirty="0"/>
                        <a:t>Использование не экранированной витой пары категории 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u="none" strike="noStrike" kern="1200" baseline="0" dirty="0"/>
                        <a:t>100Base-TX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u="none" strike="noStrike" kern="1200" baseline="0" dirty="0"/>
                        <a:t>Витая пара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u="none" strike="noStrike" kern="1200" baseline="0" dirty="0"/>
                        <a:t>Полный дуплекс при 100 Мбит/с (витая пара 5 категории)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u="none" strike="noStrike" kern="1200" baseline="0" dirty="0"/>
                        <a:t>100Base-FX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u="none" strike="noStrike" kern="1200" baseline="0" dirty="0"/>
                        <a:t>Оптоволокно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u="none" strike="noStrike" kern="1200" baseline="0" dirty="0"/>
                        <a:t>Полный дуплекс при 100 Мбит/с; большая длина сегмента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2205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432048"/>
          </a:xfrm>
        </p:spPr>
        <p:txBody>
          <a:bodyPr>
            <a:noAutofit/>
          </a:bodyPr>
          <a:lstStyle/>
          <a:p>
            <a:r>
              <a:rPr lang="ru-RU" sz="3600" b="1" dirty="0"/>
              <a:t>Сети </a:t>
            </a:r>
            <a:r>
              <a:rPr lang="en-US" sz="3600" b="1" dirty="0"/>
              <a:t>Fast Ethernet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Autofit/>
          </a:bodyPr>
          <a:lstStyle/>
          <a:p>
            <a:pPr marL="76200" indent="-76200"/>
            <a:br>
              <a:rPr lang="ru-RU" sz="1600" dirty="0"/>
            </a:br>
            <a:endParaRPr lang="ru-RU" sz="1600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/>
          </p:nvPr>
        </p:nvGraphicFramePr>
        <p:xfrm>
          <a:off x="323528" y="1268760"/>
          <a:ext cx="8568952" cy="45198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9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85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215">
                <a:tc>
                  <a:txBody>
                    <a:bodyPr/>
                    <a:lstStyle/>
                    <a:p>
                      <a:pPr fontAlgn="t"/>
                      <a:r>
                        <a:rPr lang="ru-RU" sz="1800" dirty="0">
                          <a:effectLst/>
                        </a:rPr>
                        <a:t>Стандарт</a:t>
                      </a: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800" dirty="0">
                          <a:effectLst/>
                        </a:rPr>
                        <a:t>Год</a:t>
                      </a:r>
                      <a:endParaRPr lang="ru-RU" sz="1800" b="1" dirty="0">
                        <a:effectLst/>
                      </a:endParaRP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800" dirty="0">
                          <a:effectLst/>
                        </a:rPr>
                        <a:t>Тип</a:t>
                      </a: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800" dirty="0">
                          <a:effectLst/>
                        </a:rPr>
                        <a:t>Скорость,  </a:t>
                      </a:r>
                      <a:endParaRPr lang="en-US" sz="1800" dirty="0">
                        <a:effectLst/>
                      </a:endParaRP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800" dirty="0">
                          <a:effectLst/>
                        </a:rPr>
                        <a:t>длина</a:t>
                      </a:r>
                      <a:r>
                        <a:rPr lang="en-US" sz="1800" dirty="0">
                          <a:effectLst/>
                        </a:rPr>
                        <a:t>,</a:t>
                      </a:r>
                      <a:r>
                        <a:rPr lang="ru-RU" sz="1800" dirty="0">
                          <a:effectLst/>
                        </a:rPr>
                        <a:t> м</a:t>
                      </a: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800" dirty="0">
                          <a:effectLst/>
                        </a:rPr>
                        <a:t>Тип кабеля</a:t>
                      </a:r>
                    </a:p>
                  </a:txBody>
                  <a:tcPr marL="56787" marR="56787" marT="28394" marB="4259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551">
                <a:tc rowSpan="4"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IEEE 802.3u</a:t>
                      </a:r>
                    </a:p>
                  </a:txBody>
                  <a:tcPr marL="56787" marR="56787" marT="28394" marB="42591"/>
                </a:tc>
                <a:tc rowSpan="4">
                  <a:txBody>
                    <a:bodyPr/>
                    <a:lstStyle/>
                    <a:p>
                      <a:pPr fontAlgn="t"/>
                      <a:r>
                        <a:rPr lang="ru-RU" sz="2000" dirty="0">
                          <a:effectLst/>
                        </a:rPr>
                        <a:t>1995</a:t>
                      </a: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100Base-FX</a:t>
                      </a: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effectLst/>
                        </a:rPr>
                        <a:t>100 М</a:t>
                      </a:r>
                      <a:r>
                        <a:rPr lang="en-US" sz="1800" dirty="0">
                          <a:effectLst/>
                        </a:rPr>
                        <a:t>bps</a:t>
                      </a:r>
                      <a:endParaRPr lang="ru-RU" sz="1800" dirty="0">
                        <a:effectLst/>
                      </a:endParaRP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800" dirty="0" err="1">
                          <a:effectLst/>
                        </a:rPr>
                        <a:t>Одномод</a:t>
                      </a:r>
                      <a:r>
                        <a:rPr lang="ru-RU" sz="1800" dirty="0">
                          <a:effectLst/>
                        </a:rPr>
                        <a:t> </a:t>
                      </a:r>
                    </a:p>
                    <a:p>
                      <a:pPr fontAlgn="t"/>
                      <a:r>
                        <a:rPr lang="ru-RU" sz="1800" dirty="0">
                          <a:effectLst/>
                        </a:rPr>
                        <a:t>— 2 км</a:t>
                      </a:r>
                      <a:br>
                        <a:rPr lang="ru-RU" sz="1800" dirty="0">
                          <a:effectLst/>
                        </a:rPr>
                      </a:br>
                      <a:r>
                        <a:rPr lang="ru-RU" sz="1800" dirty="0" err="1">
                          <a:effectLst/>
                        </a:rPr>
                        <a:t>Многомод</a:t>
                      </a:r>
                      <a:r>
                        <a:rPr lang="ru-RU" sz="1800" dirty="0">
                          <a:effectLst/>
                        </a:rPr>
                        <a:t> </a:t>
                      </a:r>
                    </a:p>
                    <a:p>
                      <a:pPr fontAlgn="t"/>
                      <a:r>
                        <a:rPr lang="ru-RU" sz="1800" dirty="0">
                          <a:effectLst/>
                        </a:rPr>
                        <a:t>— 400 м</a:t>
                      </a:r>
                      <a:endParaRPr lang="ru-RU" sz="2000" dirty="0">
                        <a:effectLst/>
                      </a:endParaRP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2000" dirty="0">
                          <a:effectLst/>
                        </a:rPr>
                        <a:t>оптоволоконный</a:t>
                      </a:r>
                    </a:p>
                  </a:txBody>
                  <a:tcPr marL="56787" marR="56787" marT="28394" marB="4259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21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100Base-</a:t>
                      </a:r>
                      <a:r>
                        <a:rPr lang="ru-RU" sz="2000" dirty="0">
                          <a:effectLst/>
                        </a:rPr>
                        <a:t>Т</a:t>
                      </a: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effectLst/>
                        </a:rPr>
                        <a:t>100 М</a:t>
                      </a:r>
                      <a:r>
                        <a:rPr lang="en-US" sz="1800" dirty="0">
                          <a:effectLst/>
                        </a:rPr>
                        <a:t>bps</a:t>
                      </a:r>
                      <a:endParaRPr lang="ru-RU" sz="1800" dirty="0">
                        <a:effectLst/>
                      </a:endParaRP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2000" dirty="0">
                          <a:effectLst/>
                        </a:rPr>
                        <a:t>100 м</a:t>
                      </a: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UTP/STP cat 5</a:t>
                      </a:r>
                    </a:p>
                  </a:txBody>
                  <a:tcPr marL="56787" marR="56787" marT="28394" marB="4259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21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100Base-</a:t>
                      </a:r>
                      <a:r>
                        <a:rPr lang="ru-RU" sz="2000" dirty="0">
                          <a:effectLst/>
                        </a:rPr>
                        <a:t>Т4</a:t>
                      </a: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effectLst/>
                        </a:rPr>
                        <a:t>100 М</a:t>
                      </a:r>
                      <a:r>
                        <a:rPr lang="en-US" sz="1800" dirty="0">
                          <a:effectLst/>
                        </a:rPr>
                        <a:t>bps</a:t>
                      </a:r>
                      <a:endParaRPr lang="ru-RU" sz="1800" dirty="0">
                        <a:effectLst/>
                      </a:endParaRP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2000" dirty="0">
                          <a:effectLst/>
                        </a:rPr>
                        <a:t>100 м</a:t>
                      </a: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UTP/STP cat &gt;= 3</a:t>
                      </a:r>
                    </a:p>
                  </a:txBody>
                  <a:tcPr marL="56787" marR="56787" marT="28394" marB="4259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21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100Base-</a:t>
                      </a:r>
                      <a:r>
                        <a:rPr lang="ru-RU" sz="2000" dirty="0">
                          <a:effectLst/>
                        </a:rPr>
                        <a:t>ТХ</a:t>
                      </a: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effectLst/>
                        </a:rPr>
                        <a:t>100 М</a:t>
                      </a:r>
                      <a:r>
                        <a:rPr lang="en-US" sz="1800" dirty="0">
                          <a:effectLst/>
                        </a:rPr>
                        <a:t>bps</a:t>
                      </a:r>
                      <a:endParaRPr lang="ru-RU" sz="1800" dirty="0">
                        <a:effectLst/>
                      </a:endParaRP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2000" dirty="0">
                          <a:effectLst/>
                        </a:rPr>
                        <a:t>100 м</a:t>
                      </a: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UTP/STP cat 5</a:t>
                      </a:r>
                    </a:p>
                  </a:txBody>
                  <a:tcPr marL="56787" marR="56787" marT="28394" marB="4259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283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IEEE 802.12</a:t>
                      </a: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2000">
                          <a:effectLst/>
                        </a:rPr>
                        <a:t>1995</a:t>
                      </a: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100Base‑VG</a:t>
                      </a: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effectLst/>
                        </a:rPr>
                        <a:t>100 М</a:t>
                      </a:r>
                      <a:r>
                        <a:rPr lang="en-US" sz="1800" dirty="0">
                          <a:effectLst/>
                        </a:rPr>
                        <a:t>bps</a:t>
                      </a:r>
                      <a:endParaRPr lang="ru-RU" sz="1800" dirty="0">
                        <a:effectLst/>
                      </a:endParaRP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2000">
                          <a:effectLst/>
                        </a:rPr>
                        <a:t>100 м</a:t>
                      </a: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UTP cat 3,5</a:t>
                      </a:r>
                    </a:p>
                  </a:txBody>
                  <a:tcPr marL="56787" marR="56787" marT="28394" marB="4259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IEEE 802.3y</a:t>
                      </a: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2000">
                          <a:effectLst/>
                        </a:rPr>
                        <a:t>1998</a:t>
                      </a: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100Base-</a:t>
                      </a:r>
                      <a:r>
                        <a:rPr lang="ru-RU" sz="2000" dirty="0">
                          <a:effectLst/>
                        </a:rPr>
                        <a:t>Т2</a:t>
                      </a: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effectLst/>
                        </a:rPr>
                        <a:t>100 М</a:t>
                      </a:r>
                      <a:r>
                        <a:rPr lang="en-US" sz="1800" dirty="0">
                          <a:effectLst/>
                        </a:rPr>
                        <a:t>bps</a:t>
                      </a:r>
                      <a:endParaRPr lang="ru-RU" sz="1800" dirty="0">
                        <a:effectLst/>
                      </a:endParaRP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2000" dirty="0">
                          <a:effectLst/>
                        </a:rPr>
                        <a:t>100 м</a:t>
                      </a: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UTP cat 3,5</a:t>
                      </a:r>
                    </a:p>
                  </a:txBody>
                  <a:tcPr marL="56787" marR="56787" marT="28394" marB="4259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TIA/EIA-785</a:t>
                      </a: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2000">
                          <a:effectLst/>
                        </a:rPr>
                        <a:t>2001</a:t>
                      </a: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100Base-SX</a:t>
                      </a: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effectLst/>
                        </a:rPr>
                        <a:t>100 М</a:t>
                      </a:r>
                      <a:r>
                        <a:rPr lang="en-US" sz="1800" dirty="0">
                          <a:effectLst/>
                        </a:rPr>
                        <a:t>bps</a:t>
                      </a:r>
                      <a:r>
                        <a:rPr lang="ru-RU" sz="1800" dirty="0">
                          <a:effectLst/>
                        </a:rPr>
                        <a:t> </a:t>
                      </a: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2000" dirty="0">
                          <a:effectLst/>
                        </a:rPr>
                        <a:t>300 м</a:t>
                      </a:r>
                    </a:p>
                  </a:txBody>
                  <a:tcPr marL="56787" marR="56787" marT="28394" marB="42591"/>
                </a:tc>
                <a:tc rowSpan="3">
                  <a:txBody>
                    <a:bodyPr/>
                    <a:lstStyle/>
                    <a:p>
                      <a:pPr fontAlgn="t"/>
                      <a:r>
                        <a:rPr lang="ru-RU" sz="2000" dirty="0">
                          <a:effectLst/>
                        </a:rPr>
                        <a:t>оптоволоконный</a:t>
                      </a:r>
                    </a:p>
                  </a:txBody>
                  <a:tcPr marL="56787" marR="56787" marT="28394" marB="4259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IEEE 802.3ah</a:t>
                      </a: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2000">
                          <a:effectLst/>
                        </a:rPr>
                        <a:t>2004</a:t>
                      </a: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100Base-LX10</a:t>
                      </a: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effectLst/>
                        </a:rPr>
                        <a:t>100 М</a:t>
                      </a:r>
                      <a:r>
                        <a:rPr lang="en-US" sz="1800" dirty="0">
                          <a:effectLst/>
                        </a:rPr>
                        <a:t>bps</a:t>
                      </a:r>
                      <a:endParaRPr lang="ru-RU" sz="1800" dirty="0">
                        <a:effectLst/>
                      </a:endParaRP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2000" dirty="0">
                          <a:effectLst/>
                        </a:rPr>
                        <a:t>10 км</a:t>
                      </a:r>
                    </a:p>
                  </a:txBody>
                  <a:tcPr marL="56787" marR="56787" marT="28394" marB="42591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6283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IEEE 802.3ah</a:t>
                      </a: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2000" dirty="0">
                          <a:effectLst/>
                        </a:rPr>
                        <a:t>2004</a:t>
                      </a: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100Base-BX10</a:t>
                      </a: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effectLst/>
                        </a:rPr>
                        <a:t>100 М</a:t>
                      </a:r>
                      <a:r>
                        <a:rPr lang="en-US" sz="1800" dirty="0">
                          <a:effectLst/>
                        </a:rPr>
                        <a:t>bps</a:t>
                      </a:r>
                      <a:endParaRPr lang="ru-RU" sz="1800" dirty="0">
                        <a:effectLst/>
                      </a:endParaRPr>
                    </a:p>
                  </a:txBody>
                  <a:tcPr marL="56787" marR="56787" marT="28394" marB="4259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2000" dirty="0">
                          <a:effectLst/>
                        </a:rPr>
                        <a:t>10 км</a:t>
                      </a:r>
                    </a:p>
                  </a:txBody>
                  <a:tcPr marL="56787" marR="56787" marT="28394" marB="42591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05667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58377"/>
            <a:ext cx="8147248" cy="1152128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Сети </a:t>
            </a:r>
            <a:r>
              <a:rPr lang="en-US" sz="3600" b="1" dirty="0"/>
              <a:t>Fast Ethernet. </a:t>
            </a:r>
            <a:r>
              <a:rPr lang="ru-RU" sz="3600" b="1" dirty="0"/>
              <a:t>Модель </a:t>
            </a:r>
            <a:r>
              <a:rPr lang="en-US" sz="3600" b="1" dirty="0"/>
              <a:t>OSI. </a:t>
            </a:r>
            <a:br>
              <a:rPr lang="en-US" sz="3600" b="1" dirty="0"/>
            </a:br>
            <a:r>
              <a:rPr lang="ru-RU" sz="3600" b="1" dirty="0"/>
              <a:t>Отличия классического</a:t>
            </a:r>
            <a:r>
              <a:rPr lang="en-US" sz="3600" b="1" dirty="0"/>
              <a:t> </a:t>
            </a:r>
            <a:r>
              <a:rPr lang="ru-RU" sz="3600" b="1" dirty="0"/>
              <a:t>и </a:t>
            </a:r>
            <a:r>
              <a:rPr lang="en-US" sz="3600" b="1" dirty="0"/>
              <a:t>Fast Ethernet</a:t>
            </a:r>
            <a:endParaRPr lang="ru-RU" sz="3600" b="1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3848" y="1210549"/>
            <a:ext cx="5778604" cy="564745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79512" y="1412776"/>
            <a:ext cx="30963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Канальный уровень разделен </a:t>
            </a:r>
          </a:p>
          <a:p>
            <a:r>
              <a:rPr lang="ru-RU" dirty="0"/>
              <a:t>на </a:t>
            </a:r>
            <a:r>
              <a:rPr lang="en-US" dirty="0"/>
              <a:t>LLC </a:t>
            </a:r>
            <a:r>
              <a:rPr lang="ru-RU" dirty="0"/>
              <a:t>и </a:t>
            </a:r>
            <a:r>
              <a:rPr lang="en-US" dirty="0"/>
              <a:t>MAC </a:t>
            </a:r>
            <a:r>
              <a:rPr lang="ru-RU" dirty="0"/>
              <a:t>подуровни</a:t>
            </a:r>
          </a:p>
          <a:p>
            <a:endParaRPr lang="ru-RU" dirty="0"/>
          </a:p>
          <a:p>
            <a:r>
              <a:rPr lang="ru-RU" dirty="0"/>
              <a:t>Физический уровень на уровень согласования, </a:t>
            </a:r>
            <a:r>
              <a:rPr lang="en-US" dirty="0"/>
              <a:t>MII </a:t>
            </a:r>
            <a:r>
              <a:rPr lang="ru-RU" dirty="0"/>
              <a:t>и </a:t>
            </a:r>
            <a:r>
              <a:rPr lang="en-US" dirty="0"/>
              <a:t>PHY </a:t>
            </a:r>
            <a:r>
              <a:rPr lang="ru-RU" dirty="0"/>
              <a:t>подуровни.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16234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871552"/>
            <a:ext cx="4211960" cy="374733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/>
          </a:bodyPr>
          <a:lstStyle/>
          <a:p>
            <a:r>
              <a:rPr lang="ru-RU" sz="3600" b="1" dirty="0"/>
              <a:t>Сети </a:t>
            </a:r>
            <a:r>
              <a:rPr lang="en-US" sz="3600" b="1" dirty="0"/>
              <a:t>Fast Ethernet. </a:t>
            </a:r>
            <a:r>
              <a:rPr lang="ru-RU" sz="3600" b="1" dirty="0"/>
              <a:t>Модель </a:t>
            </a:r>
            <a:r>
              <a:rPr lang="en-US" sz="3600" b="1" dirty="0"/>
              <a:t>OSI.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894730"/>
            <a:ext cx="8856984" cy="4766518"/>
          </a:xfrm>
        </p:spPr>
        <p:txBody>
          <a:bodyPr>
            <a:normAutofit/>
          </a:bodyPr>
          <a:lstStyle/>
          <a:p>
            <a:r>
              <a:rPr lang="ru-RU" sz="2400" b="1" dirty="0"/>
              <a:t>Интерфейс MII</a:t>
            </a:r>
            <a:r>
              <a:rPr lang="ru-RU" sz="2400" dirty="0"/>
              <a:t> (</a:t>
            </a:r>
            <a:r>
              <a:rPr lang="en-US" sz="2400" dirty="0"/>
              <a:t>Media Independent Interface</a:t>
            </a:r>
            <a:r>
              <a:rPr lang="ru-RU" sz="2400" dirty="0"/>
              <a:t>) - независимый от используемой физической среды способ обмена данными между MAC-подуровнем и подуровнем PHY. </a:t>
            </a:r>
            <a:endParaRPr lang="en-US" sz="2400" dirty="0"/>
          </a:p>
          <a:p>
            <a:pPr>
              <a:spcBef>
                <a:spcPts val="1200"/>
              </a:spcBef>
            </a:pPr>
            <a:r>
              <a:rPr lang="ru-RU" sz="2200" b="1" dirty="0"/>
              <a:t>MAC (</a:t>
            </a:r>
            <a:r>
              <a:rPr lang="en-US" sz="2200" b="1" i="1" dirty="0"/>
              <a:t>media access control</a:t>
            </a:r>
            <a:r>
              <a:rPr lang="ru-RU" sz="2200" b="1" i="1" dirty="0"/>
              <a:t>)</a:t>
            </a:r>
            <a:r>
              <a:rPr lang="ru-RU" sz="2200" b="1" dirty="0"/>
              <a:t> расширение модели OSI. </a:t>
            </a:r>
            <a:endParaRPr lang="en-US" sz="2200" b="1" dirty="0"/>
          </a:p>
          <a:p>
            <a:r>
              <a:rPr lang="ru-RU" sz="2200" b="1" i="1" dirty="0"/>
              <a:t>LLC </a:t>
            </a:r>
            <a:r>
              <a:rPr lang="en-US" sz="2200" b="1" i="1" dirty="0"/>
              <a:t>(</a:t>
            </a:r>
            <a:r>
              <a:rPr lang="ru-RU" sz="2200" b="1" i="1" dirty="0" err="1"/>
              <a:t>Logical</a:t>
            </a:r>
            <a:r>
              <a:rPr lang="ru-RU" sz="2200" b="1" i="1" dirty="0"/>
              <a:t> </a:t>
            </a:r>
            <a:r>
              <a:rPr lang="ru-RU" sz="2200" b="1" i="1" dirty="0" err="1"/>
              <a:t>Link</a:t>
            </a:r>
            <a:r>
              <a:rPr lang="ru-RU" sz="2200" b="1" i="1" dirty="0"/>
              <a:t> </a:t>
            </a:r>
            <a:r>
              <a:rPr lang="ru-RU" sz="2200" b="1" i="1" dirty="0" err="1"/>
              <a:t>Control</a:t>
            </a:r>
            <a:r>
              <a:rPr lang="en-US" sz="2200" b="1" i="1" dirty="0"/>
              <a:t>)</a:t>
            </a:r>
            <a:r>
              <a:rPr lang="ru-RU" sz="2200" b="1" i="1" dirty="0"/>
              <a:t> — подуровень управления логической связью</a:t>
            </a:r>
            <a:r>
              <a:rPr lang="ru-RU" sz="2200" i="1" dirty="0"/>
              <a:t> </a:t>
            </a:r>
            <a:endParaRPr lang="en-US" sz="2200" i="1" dirty="0"/>
          </a:p>
          <a:p>
            <a:pPr marL="625475" lvl="1"/>
            <a:r>
              <a:rPr lang="ru-RU" sz="2200" dirty="0"/>
              <a:t>управление передачей данных;</a:t>
            </a:r>
          </a:p>
          <a:p>
            <a:pPr marL="625475" lvl="1"/>
            <a:r>
              <a:rPr lang="ru-RU" sz="2200" dirty="0"/>
              <a:t>проверка правильности передачи </a:t>
            </a:r>
            <a:br>
              <a:rPr lang="ru-RU" sz="2200" dirty="0"/>
            </a:br>
            <a:r>
              <a:rPr lang="ru-RU" sz="2200" dirty="0"/>
              <a:t>информации по соединению.</a:t>
            </a:r>
          </a:p>
          <a:p>
            <a:pPr>
              <a:spcBef>
                <a:spcPts val="1200"/>
              </a:spcBef>
            </a:pPr>
            <a:r>
              <a:rPr lang="ru-RU" sz="2200" b="1" dirty="0"/>
              <a:t>Подуровень согласования </a:t>
            </a:r>
            <a:r>
              <a:rPr lang="ru-RU" sz="2200" dirty="0"/>
              <a:t>–</a:t>
            </a:r>
            <a:br>
              <a:rPr lang="ru-RU" sz="2200" dirty="0"/>
            </a:br>
            <a:r>
              <a:rPr lang="ru-RU" sz="2200" dirty="0"/>
              <a:t>согласования с классическим</a:t>
            </a:r>
            <a:br>
              <a:rPr lang="ru-RU" sz="2200" dirty="0"/>
            </a:br>
            <a:r>
              <a:rPr lang="en-US" sz="2200" dirty="0"/>
              <a:t>Ethernet.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359508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Сети </a:t>
            </a:r>
            <a:r>
              <a:rPr lang="en-US" sz="3600" b="1" dirty="0"/>
              <a:t>Fast Ethernet. </a:t>
            </a:r>
            <a:r>
              <a:rPr lang="ru-RU" sz="3600" b="1" dirty="0"/>
              <a:t>Физический уровень </a:t>
            </a:r>
            <a:r>
              <a:rPr lang="en-US" sz="3600" b="1" dirty="0"/>
              <a:t>PHY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894730"/>
            <a:ext cx="6120680" cy="5544616"/>
          </a:xfrm>
        </p:spPr>
        <p:txBody>
          <a:bodyPr>
            <a:normAutofit/>
          </a:bodyPr>
          <a:lstStyle/>
          <a:p>
            <a:pPr marL="252413" indent="-252413"/>
            <a:r>
              <a:rPr lang="en-US" sz="2000" dirty="0"/>
              <a:t>PHY</a:t>
            </a:r>
            <a:r>
              <a:rPr lang="ru-RU" sz="2000" dirty="0"/>
              <a:t> (трансивер, контроллер </a:t>
            </a:r>
            <a:r>
              <a:rPr lang="en-US" sz="2000" dirty="0"/>
              <a:t>Ethernet</a:t>
            </a:r>
            <a:r>
              <a:rPr lang="ru-RU" sz="2000" dirty="0"/>
              <a:t>)</a:t>
            </a:r>
            <a:r>
              <a:rPr lang="en-US" sz="2000" dirty="0"/>
              <a:t> </a:t>
            </a:r>
          </a:p>
          <a:p>
            <a:pPr marL="252413" indent="-252413"/>
            <a:r>
              <a:rPr lang="ru-RU" sz="2000" dirty="0"/>
              <a:t>обеспечивает:</a:t>
            </a:r>
          </a:p>
          <a:p>
            <a:pPr marL="442913" indent="-252413"/>
            <a:r>
              <a:rPr lang="ru-RU" sz="2000" dirty="0"/>
              <a:t>кодирование данных, от MAC-подуровня</a:t>
            </a:r>
          </a:p>
          <a:p>
            <a:pPr marL="442913" indent="-252413"/>
            <a:r>
              <a:rPr lang="ru-RU" sz="2000" dirty="0"/>
              <a:t>передачу по физическому кабелю, </a:t>
            </a:r>
            <a:endParaRPr lang="en-US" sz="2000" dirty="0"/>
          </a:p>
          <a:p>
            <a:pPr marL="442913" indent="-252413"/>
            <a:r>
              <a:rPr lang="ru-RU" sz="2000" dirty="0"/>
              <a:t>синхронизацию передаваемых данных, </a:t>
            </a:r>
            <a:endParaRPr lang="en-US" sz="2000" dirty="0"/>
          </a:p>
          <a:p>
            <a:pPr marL="442913" indent="-252413"/>
            <a:r>
              <a:rPr lang="ru-RU" sz="2000" dirty="0"/>
              <a:t> прием и декодирование данных.</a:t>
            </a:r>
            <a:endParaRPr lang="en-US" sz="2000" dirty="0"/>
          </a:p>
          <a:p>
            <a:pPr marL="442913" indent="-252413"/>
            <a:r>
              <a:rPr lang="ru-RU" sz="2000" dirty="0"/>
              <a:t>Автоматическое согласование скорости.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1412776"/>
            <a:ext cx="3363713" cy="489654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740" y="3787050"/>
            <a:ext cx="3314436" cy="288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642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293" y="3477394"/>
            <a:ext cx="4019550" cy="301942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/>
          </a:bodyPr>
          <a:lstStyle/>
          <a:p>
            <a:r>
              <a:rPr lang="ru-RU" sz="3600" b="1" dirty="0"/>
              <a:t>Сети </a:t>
            </a:r>
            <a:r>
              <a:rPr lang="en-US" sz="3600" b="1" dirty="0"/>
              <a:t>Fast Ethernet. </a:t>
            </a:r>
            <a:r>
              <a:rPr lang="ru-RU" sz="3600" b="1" dirty="0"/>
              <a:t>Сетевая карта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866205"/>
            <a:ext cx="8856984" cy="5630614"/>
          </a:xfrm>
        </p:spPr>
        <p:txBody>
          <a:bodyPr>
            <a:normAutofit/>
          </a:bodyPr>
          <a:lstStyle/>
          <a:p>
            <a:r>
              <a:rPr lang="ru-RU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Микросхема трансивера реализует функции устройства PHY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устройства согласования</a:t>
            </a:r>
          </a:p>
          <a:p>
            <a:r>
              <a:rPr lang="ru-RU" sz="2000" b="1" dirty="0"/>
              <a:t>Канал передачи данных от MAC к PHY </a:t>
            </a:r>
          </a:p>
          <a:p>
            <a:pPr lvl="1"/>
            <a:r>
              <a:rPr lang="ru-RU" sz="2000" dirty="0"/>
              <a:t>4-битная параллельная шина данных </a:t>
            </a:r>
          </a:p>
          <a:p>
            <a:pPr lvl="1"/>
            <a:r>
              <a:rPr lang="ru-RU" sz="2000" dirty="0"/>
              <a:t>синхронизируется тактовым сигналом, генерируемым PHY, </a:t>
            </a:r>
          </a:p>
          <a:p>
            <a:pPr lvl="1"/>
            <a:r>
              <a:rPr lang="ru-RU" sz="2000" dirty="0"/>
              <a:t>Работает по сигналу "Передача", генерируемым MAC-подуровнем.</a:t>
            </a:r>
          </a:p>
          <a:p>
            <a:pPr>
              <a:spcBef>
                <a:spcPts val="1200"/>
              </a:spcBef>
            </a:pPr>
            <a:r>
              <a:rPr lang="ru-RU" sz="2000" b="1" dirty="0"/>
              <a:t>Канал передачи данных от PHY к MAC </a:t>
            </a:r>
          </a:p>
          <a:p>
            <a:pPr lvl="1">
              <a:spcBef>
                <a:spcPts val="600"/>
              </a:spcBef>
            </a:pPr>
            <a:r>
              <a:rPr lang="ru-RU" sz="2000" dirty="0"/>
              <a:t>4-битная</a:t>
            </a:r>
            <a:r>
              <a:rPr lang="en-US" sz="2000" dirty="0"/>
              <a:t> </a:t>
            </a:r>
            <a:r>
              <a:rPr lang="ru-RU" sz="2000" dirty="0"/>
              <a:t>параллельная шина данных, </a:t>
            </a:r>
          </a:p>
          <a:p>
            <a:pPr lvl="1"/>
            <a:r>
              <a:rPr lang="ru-RU" sz="2000" dirty="0"/>
              <a:t>синхронизируется тактовым сигналом </a:t>
            </a:r>
          </a:p>
          <a:p>
            <a:pPr lvl="1"/>
            <a:r>
              <a:rPr lang="ru-RU" sz="2000" dirty="0"/>
              <a:t>сигнал "Прием", генерируются PHY.</a:t>
            </a:r>
          </a:p>
          <a:p>
            <a:pPr marL="419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Сигналы управления</a:t>
            </a:r>
          </a:p>
          <a:p>
            <a:pPr lvl="1">
              <a:spcBef>
                <a:spcPts val="600"/>
              </a:spcBef>
            </a:pPr>
            <a:r>
              <a:rPr lang="ru-RU" sz="2000" dirty="0"/>
              <a:t>двухпроводная шина</a:t>
            </a:r>
          </a:p>
          <a:p>
            <a:pPr lvl="1">
              <a:spcBef>
                <a:spcPts val="600"/>
              </a:spcBef>
            </a:pPr>
            <a:r>
              <a:rPr lang="ru-RU" sz="2000" dirty="0"/>
              <a:t>Конфигурация </a:t>
            </a:r>
            <a:r>
              <a:rPr lang="en-US" sz="2000" dirty="0"/>
              <a:t>PHY</a:t>
            </a:r>
            <a:r>
              <a:rPr lang="ru-RU" sz="2000" dirty="0"/>
              <a:t>, скорости </a:t>
            </a:r>
            <a:endParaRPr lang="en-US" sz="2000" dirty="0"/>
          </a:p>
          <a:p>
            <a:pPr lvl="1">
              <a:spcBef>
                <a:spcPts val="600"/>
              </a:spcBef>
            </a:pPr>
            <a:r>
              <a:rPr lang="ru-RU" sz="2000" dirty="0"/>
              <a:t>Контроль состояния портов и линий</a:t>
            </a:r>
          </a:p>
          <a:p>
            <a:pPr marL="819150" lvl="2" indent="-342900"/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7730218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/>
          </a:bodyPr>
          <a:lstStyle/>
          <a:p>
            <a:r>
              <a:rPr lang="ru-RU" sz="3600" b="1" dirty="0"/>
              <a:t>Сети </a:t>
            </a:r>
            <a:r>
              <a:rPr lang="en-US" sz="3600" b="1" dirty="0"/>
              <a:t>Fast Ethernet. </a:t>
            </a:r>
            <a:r>
              <a:rPr lang="ru-RU" sz="3600" b="1" dirty="0"/>
              <a:t>Сетевая карта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36712"/>
            <a:ext cx="8856984" cy="2232248"/>
          </a:xfrm>
        </p:spPr>
        <p:txBody>
          <a:bodyPr>
            <a:normAutofit lnSpcReduction="10000"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2200" b="1" dirty="0"/>
              <a:t>Аппаратное обеспечение  - </a:t>
            </a:r>
            <a:r>
              <a:rPr lang="ru-RU" sz="2200" dirty="0"/>
              <a:t>Сетевая интерфейсная плата (</a:t>
            </a:r>
            <a:r>
              <a:rPr lang="en-US" sz="2200" dirty="0"/>
              <a:t>NIC</a:t>
            </a:r>
            <a:r>
              <a:rPr lang="ru-RU" sz="2200" dirty="0"/>
              <a:t>), </a:t>
            </a:r>
          </a:p>
          <a:p>
            <a:pPr marL="715963" lvl="3"/>
            <a:r>
              <a:rPr lang="ru-RU" sz="2200" dirty="0"/>
              <a:t>Микросхемы </a:t>
            </a:r>
            <a:r>
              <a:rPr lang="en-US" sz="2200" dirty="0"/>
              <a:t>MAC</a:t>
            </a:r>
            <a:r>
              <a:rPr lang="ru-RU" sz="2200" dirty="0"/>
              <a:t> уровня, </a:t>
            </a:r>
          </a:p>
          <a:p>
            <a:pPr marL="715963" lvl="3"/>
            <a:r>
              <a:rPr lang="en-US" sz="2200" dirty="0"/>
              <a:t>MII</a:t>
            </a:r>
            <a:r>
              <a:rPr lang="ru-RU" sz="2200" dirty="0"/>
              <a:t>-интерфейс </a:t>
            </a:r>
          </a:p>
          <a:p>
            <a:pPr marL="715963" lvl="3"/>
            <a:r>
              <a:rPr lang="ru-RU" sz="2200" dirty="0"/>
              <a:t>Микросхему трансивера </a:t>
            </a:r>
            <a:r>
              <a:rPr lang="en-US" sz="2200" dirty="0"/>
              <a:t> </a:t>
            </a:r>
            <a:r>
              <a:rPr lang="ru-RU" sz="2200" dirty="0"/>
              <a:t> </a:t>
            </a:r>
          </a:p>
          <a:p>
            <a:pPr marL="1258888" lvl="5">
              <a:spcBef>
                <a:spcPts val="0"/>
              </a:spcBef>
            </a:pPr>
            <a:r>
              <a:rPr lang="ru-RU" dirty="0"/>
              <a:t>подуровень согласования, </a:t>
            </a:r>
          </a:p>
          <a:p>
            <a:pPr marL="1258888" lvl="5">
              <a:spcBef>
                <a:spcPts val="0"/>
              </a:spcBef>
            </a:pPr>
            <a:r>
              <a:rPr lang="ru-RU" dirty="0"/>
              <a:t>устройство физического уровня PHY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01" y="2852936"/>
            <a:ext cx="63055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482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/>
          </a:bodyPr>
          <a:lstStyle/>
          <a:p>
            <a:r>
              <a:rPr lang="ru-RU" sz="3600" b="1" dirty="0"/>
              <a:t>Сети </a:t>
            </a:r>
            <a:r>
              <a:rPr lang="en-US" sz="3600" b="1" dirty="0"/>
              <a:t>Fast Ethernet. </a:t>
            </a:r>
            <a:r>
              <a:rPr lang="ru-RU" sz="3600" b="1" dirty="0"/>
              <a:t>Сетевая карта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894730"/>
            <a:ext cx="8856984" cy="2462262"/>
          </a:xfrm>
        </p:spPr>
        <p:txBody>
          <a:bodyPr>
            <a:normAutofit/>
          </a:bodyPr>
          <a:lstStyle/>
          <a:p>
            <a:pPr marL="419100" lvl="1" indent="-342900">
              <a:buFont typeface="Arial" panose="020B0604020202020204" pitchFamily="34" charset="0"/>
              <a:buChar char="•"/>
            </a:pPr>
            <a:r>
              <a:rPr lang="ru-RU" sz="2200" b="1" dirty="0"/>
              <a:t>Программное обеспечение (драйвера) - </a:t>
            </a:r>
            <a:r>
              <a:rPr lang="ru-RU" sz="2200" dirty="0"/>
              <a:t>сетевые и транспортные протоколы, </a:t>
            </a:r>
          </a:p>
          <a:p>
            <a:pPr marL="715963" lvl="3"/>
            <a:r>
              <a:rPr lang="ru-RU" sz="2200" dirty="0"/>
              <a:t>Драйвера реализуют модули высших уровней OSI</a:t>
            </a:r>
          </a:p>
          <a:p>
            <a:pPr marL="1258888" lvl="5">
              <a:spcBef>
                <a:spcPts val="0"/>
              </a:spcBef>
            </a:pPr>
            <a:r>
              <a:rPr lang="ru-RU" dirty="0"/>
              <a:t>сеансовый, </a:t>
            </a:r>
          </a:p>
          <a:p>
            <a:pPr marL="1258888" lvl="5">
              <a:spcBef>
                <a:spcPts val="0"/>
              </a:spcBef>
            </a:pPr>
            <a:r>
              <a:rPr lang="ru-RU" dirty="0"/>
              <a:t>представления, </a:t>
            </a:r>
          </a:p>
          <a:p>
            <a:pPr marL="1258888" lvl="5">
              <a:spcBef>
                <a:spcPts val="0"/>
              </a:spcBef>
            </a:pPr>
            <a:r>
              <a:rPr lang="ru-RU" dirty="0"/>
              <a:t>прикладной. </a:t>
            </a:r>
          </a:p>
          <a:p>
            <a:pPr lvl="1"/>
            <a:endParaRPr lang="ru-RU" sz="2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068960"/>
            <a:ext cx="63055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11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634082"/>
          </a:xfrm>
        </p:spPr>
        <p:txBody>
          <a:bodyPr>
            <a:noAutofit/>
          </a:bodyPr>
          <a:lstStyle/>
          <a:p>
            <a:r>
              <a:rPr lang="ru-RU" sz="3200" b="1" dirty="0"/>
              <a:t>Беспроводные сети </a:t>
            </a:r>
            <a:br>
              <a:rPr lang="en-US" sz="3200" b="1" dirty="0"/>
            </a:br>
            <a:r>
              <a:rPr lang="en-US" sz="3200" b="1" dirty="0"/>
              <a:t>WLAN, WMAN, Mobile WMAN</a:t>
            </a:r>
            <a:endParaRPr lang="ru-RU" sz="3200" b="1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201988" y="977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774074"/>
              </p:ext>
            </p:extLst>
          </p:nvPr>
        </p:nvGraphicFramePr>
        <p:xfrm>
          <a:off x="179512" y="1268760"/>
          <a:ext cx="8496942" cy="48250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1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4334">
                <a:tc>
                  <a:txBody>
                    <a:bodyPr/>
                    <a:lstStyle/>
                    <a:p>
                      <a:pPr algn="ctr"/>
                      <a:r>
                        <a:rPr lang="ru-RU" sz="2000" kern="1200" dirty="0">
                          <a:effectLst/>
                        </a:rPr>
                        <a:t>Название</a:t>
                      </a: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kern="1200" dirty="0">
                          <a:effectLst/>
                        </a:rPr>
                        <a:t>Стандарт</a:t>
                      </a: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kern="1200" dirty="0">
                          <a:effectLst/>
                        </a:rPr>
                        <a:t>Тип</a:t>
                      </a: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effectLst/>
                        </a:rPr>
                        <a:t>Скорость</a:t>
                      </a:r>
                      <a:endParaRPr lang="ru-RU" sz="2000" b="1" dirty="0"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kern="1200" dirty="0">
                          <a:effectLst/>
                        </a:rPr>
                        <a:t>Расстояние</a:t>
                      </a:r>
                      <a:endParaRPr lang="ru-RU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effectLst/>
                        </a:rPr>
                        <a:t>Частота</a:t>
                      </a:r>
                      <a:endParaRPr lang="ru-RU" sz="2000" b="1" dirty="0"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34">
                <a:tc rowSpan="5"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effectLst/>
                        </a:rPr>
                        <a:t>Wi-Fi</a:t>
                      </a: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effectLst/>
                        </a:rPr>
                        <a:t>802.11a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effectLst/>
                        </a:rPr>
                        <a:t>WLAN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effectLst/>
                        </a:rPr>
                        <a:t>54Мбит/с</a:t>
                      </a: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ru-RU" sz="2000" kern="1200" dirty="0">
                          <a:effectLst/>
                        </a:rPr>
                        <a:t>100</a:t>
                      </a:r>
                      <a:r>
                        <a:rPr lang="en-US" sz="2000" kern="1200" dirty="0">
                          <a:effectLst/>
                        </a:rPr>
                        <a:t>m</a:t>
                      </a:r>
                      <a:endParaRPr lang="ru-RU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effectLst/>
                        </a:rPr>
                        <a:t>5,0 ГГц</a:t>
                      </a: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81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effectLst/>
                        </a:rPr>
                        <a:t>802.11b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effectLst/>
                        </a:rPr>
                        <a:t>11</a:t>
                      </a:r>
                      <a:r>
                        <a:rPr lang="ru-RU" sz="2000" kern="1200" dirty="0">
                          <a:effectLst/>
                        </a:rPr>
                        <a:t>Мбит/с</a:t>
                      </a:r>
                      <a:endParaRPr lang="ru-RU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2000" kern="1200" dirty="0">
                          <a:effectLst/>
                        </a:rPr>
                        <a:t>2,4 </a:t>
                      </a:r>
                      <a:r>
                        <a:rPr lang="ru-RU" sz="2000" dirty="0">
                          <a:effectLst/>
                        </a:rPr>
                        <a:t>ГГц</a:t>
                      </a:r>
                      <a:endParaRPr lang="ru-RU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81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effectLst/>
                        </a:rPr>
                        <a:t>802.11g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effectLst/>
                        </a:rPr>
                        <a:t>54</a:t>
                      </a:r>
                      <a:r>
                        <a:rPr lang="ru-RU" sz="2000" kern="1200" dirty="0">
                          <a:effectLst/>
                        </a:rPr>
                        <a:t>Мбит/с</a:t>
                      </a:r>
                      <a:endParaRPr lang="ru-RU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91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effectLst/>
                        </a:rPr>
                        <a:t>802.11n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kern="1200" dirty="0">
                          <a:effectLst/>
                        </a:rPr>
                        <a:t>300 </a:t>
                      </a:r>
                      <a:r>
                        <a:rPr lang="en-US" sz="2000" kern="1200" dirty="0">
                          <a:effectLst/>
                        </a:rPr>
                        <a:t>-</a:t>
                      </a:r>
                      <a:r>
                        <a:rPr lang="ru-RU" sz="2000" kern="1200" dirty="0">
                          <a:effectLst/>
                        </a:rPr>
                        <a:t>450</a:t>
                      </a:r>
                      <a:r>
                        <a:rPr lang="en-US" sz="2000" kern="1200" dirty="0">
                          <a:effectLst/>
                        </a:rPr>
                        <a:t>-</a:t>
                      </a:r>
                      <a:r>
                        <a:rPr lang="ru-RU" sz="2000" kern="1200" dirty="0">
                          <a:effectLst/>
                        </a:rPr>
                        <a:t>600 Мбит/с</a:t>
                      </a:r>
                      <a:endParaRPr lang="ru-RU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kern="1200" dirty="0">
                          <a:effectLst/>
                        </a:rPr>
                        <a:t>2.4-5.0</a:t>
                      </a:r>
                      <a:r>
                        <a:rPr lang="ru-RU" sz="2000" dirty="0">
                          <a:effectLst/>
                        </a:rPr>
                        <a:t>ГГц</a:t>
                      </a:r>
                      <a:br>
                        <a:rPr lang="ru-RU" sz="2000" dirty="0">
                          <a:effectLst/>
                        </a:rPr>
                      </a:br>
                      <a:endParaRPr lang="ru-RU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10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effectLst/>
                        </a:rPr>
                        <a:t>802.11ac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kern="1200" dirty="0">
                          <a:effectLst/>
                        </a:rPr>
                        <a:t>3.39 Гбит/с </a:t>
                      </a:r>
                      <a:r>
                        <a:rPr lang="en-US" sz="2000" kern="1200" dirty="0">
                          <a:effectLst/>
                        </a:rPr>
                        <a:t>-</a:t>
                      </a:r>
                      <a:r>
                        <a:rPr lang="ru-RU" sz="2000" kern="1200" dirty="0">
                          <a:effectLst/>
                        </a:rPr>
                        <a:t> клиент; 6.77 Гбит/с </a:t>
                      </a:r>
                      <a:r>
                        <a:rPr lang="en-US" sz="2000" kern="1200" dirty="0">
                          <a:effectLst/>
                        </a:rPr>
                        <a:t>-</a:t>
                      </a:r>
                      <a:r>
                        <a:rPr lang="ru-RU" sz="2000" kern="1200" dirty="0">
                          <a:effectLst/>
                        </a:rPr>
                        <a:t> AP</a:t>
                      </a:r>
                      <a:endParaRPr lang="ru-RU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kern="1200" dirty="0">
                          <a:effectLst/>
                        </a:rPr>
                        <a:t>2.4-5.0</a:t>
                      </a:r>
                      <a:r>
                        <a:rPr lang="ru-RU" sz="2000" dirty="0">
                          <a:effectLst/>
                        </a:rPr>
                        <a:t>ГГц</a:t>
                      </a:r>
                      <a:endParaRPr lang="ru-RU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5912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kern="1200" dirty="0" err="1">
                          <a:effectLst/>
                        </a:rPr>
                        <a:t>WiMax</a:t>
                      </a: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effectLst/>
                        </a:rPr>
                        <a:t>802.16d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effectLst/>
                        </a:rPr>
                        <a:t>WMAN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kern="1200" dirty="0">
                          <a:effectLst/>
                        </a:rPr>
                        <a:t>75 Мбит/с</a:t>
                      </a:r>
                      <a:endParaRPr lang="ru-RU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kern="1200" dirty="0">
                          <a:effectLst/>
                        </a:rPr>
                        <a:t>6-10 км</a:t>
                      </a:r>
                      <a:endParaRPr lang="ru-RU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kern="1200" dirty="0">
                          <a:effectLst/>
                        </a:rPr>
                        <a:t>1,5—11 </a:t>
                      </a:r>
                      <a:r>
                        <a:rPr lang="ru-RU" sz="2000" dirty="0">
                          <a:effectLst/>
                        </a:rPr>
                        <a:t>ГГц</a:t>
                      </a:r>
                      <a:endParaRPr lang="ru-RU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effectLst/>
                        </a:rPr>
                        <a:t>802.16e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effectLst/>
                        </a:rPr>
                        <a:t>Mobile WMAN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kern="1200" dirty="0">
                          <a:effectLst/>
                        </a:rPr>
                        <a:t>40 Мбит/с</a:t>
                      </a:r>
                      <a:endParaRPr lang="ru-RU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kern="1200" dirty="0">
                          <a:effectLst/>
                        </a:rPr>
                        <a:t>1—5 км</a:t>
                      </a:r>
                      <a:endParaRPr lang="ru-RU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kern="1200" dirty="0">
                          <a:effectLst/>
                        </a:rPr>
                        <a:t>2,3—13,6 </a:t>
                      </a:r>
                      <a:r>
                        <a:rPr lang="ru-RU" sz="2000" dirty="0">
                          <a:effectLst/>
                        </a:rPr>
                        <a:t>ГГц</a:t>
                      </a:r>
                      <a:endParaRPr lang="ru-RU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719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effectLst/>
                        </a:rPr>
                        <a:t>802.16m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effectLst/>
                        </a:rPr>
                        <a:t>WMAN, Mobile WMAN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kern="1200" dirty="0">
                          <a:effectLst/>
                        </a:rPr>
                        <a:t>1 Гбит/с (WMAN), </a:t>
                      </a:r>
                      <a:br>
                        <a:rPr lang="en-US" sz="2000" kern="1200" dirty="0">
                          <a:effectLst/>
                        </a:rPr>
                      </a:br>
                      <a:r>
                        <a:rPr lang="ru-RU" sz="2000" kern="1200" dirty="0">
                          <a:effectLst/>
                        </a:rPr>
                        <a:t>100 Мбит/с </a:t>
                      </a:r>
                      <a:br>
                        <a:rPr lang="en-US" sz="2000" kern="1200" dirty="0">
                          <a:effectLst/>
                        </a:rPr>
                      </a:br>
                      <a:r>
                        <a:rPr lang="ru-RU" sz="2000" kern="1200" dirty="0">
                          <a:effectLst/>
                        </a:rPr>
                        <a:t>(</a:t>
                      </a:r>
                      <a:r>
                        <a:rPr lang="ru-RU" sz="2000" kern="1200" dirty="0" err="1">
                          <a:effectLst/>
                        </a:rPr>
                        <a:t>Mobile</a:t>
                      </a:r>
                      <a:r>
                        <a:rPr lang="ru-RU" sz="2000" kern="1200" dirty="0">
                          <a:effectLst/>
                        </a:rPr>
                        <a:t> WMAN)</a:t>
                      </a:r>
                      <a:endParaRPr lang="ru-RU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2000" kern="1200" dirty="0">
                          <a:effectLst/>
                        </a:rPr>
                        <a:t>в разработке</a:t>
                      </a:r>
                      <a:endParaRPr lang="ru-RU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4294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/>
          </a:bodyPr>
          <a:lstStyle/>
          <a:p>
            <a:r>
              <a:rPr lang="ru-RU" sz="3600" b="1" dirty="0"/>
              <a:t>Сети </a:t>
            </a:r>
            <a:r>
              <a:rPr lang="en-US" sz="3600" b="1" dirty="0"/>
              <a:t>Fast Ethernet. </a:t>
            </a:r>
            <a:r>
              <a:rPr lang="ru-RU" sz="3600" b="1" dirty="0"/>
              <a:t>Сетевая карта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894730"/>
            <a:ext cx="8856984" cy="5702622"/>
          </a:xfrm>
        </p:spPr>
        <p:txBody>
          <a:bodyPr>
            <a:normAutofit/>
          </a:bodyPr>
          <a:lstStyle/>
          <a:p>
            <a:pPr marL="88900" indent="444500" algn="just">
              <a:defRPr/>
            </a:pPr>
            <a:r>
              <a:rPr lang="ru-RU" sz="2200" dirty="0"/>
              <a:t>Настройки сетевой карты хранятся: </a:t>
            </a:r>
          </a:p>
          <a:p>
            <a:pPr marL="88900" indent="444500" algn="just">
              <a:defRPr/>
            </a:pPr>
            <a:r>
              <a:rPr lang="ru-RU" sz="2200" b="1" dirty="0"/>
              <a:t>Регистр управления (</a:t>
            </a:r>
            <a:r>
              <a:rPr lang="en-US" sz="2200" b="1" dirty="0"/>
              <a:t>Control Register</a:t>
            </a:r>
            <a:r>
              <a:rPr lang="ru-RU" sz="2200" b="1" dirty="0"/>
              <a:t>) </a:t>
            </a:r>
            <a:r>
              <a:rPr lang="ru-RU" sz="2200" dirty="0"/>
              <a:t>– конфигурация </a:t>
            </a:r>
            <a:r>
              <a:rPr lang="en-US" sz="2200" dirty="0"/>
              <a:t>PHY</a:t>
            </a:r>
            <a:r>
              <a:rPr lang="ru-RU" sz="2200" dirty="0"/>
              <a:t> </a:t>
            </a:r>
          </a:p>
          <a:p>
            <a:pPr marL="488950" lvl="1" indent="444500" algn="just">
              <a:defRPr/>
            </a:pPr>
            <a:r>
              <a:rPr lang="ru-RU" sz="1800" dirty="0"/>
              <a:t>Установка скорости порта</a:t>
            </a:r>
          </a:p>
          <a:p>
            <a:pPr marL="889000" lvl="2" indent="444500" algn="just">
              <a:defRPr/>
            </a:pPr>
            <a:r>
              <a:rPr lang="ru-RU" sz="2000" dirty="0"/>
              <a:t>Функция </a:t>
            </a:r>
            <a:r>
              <a:rPr lang="en-US" sz="2000" dirty="0"/>
              <a:t>Auto</a:t>
            </a:r>
            <a:r>
              <a:rPr lang="ru-RU" sz="2000" dirty="0"/>
              <a:t>-</a:t>
            </a:r>
            <a:r>
              <a:rPr lang="en-US" sz="2000" dirty="0"/>
              <a:t>negotiation</a:t>
            </a:r>
            <a:endParaRPr lang="ru-RU" sz="2000" dirty="0"/>
          </a:p>
          <a:p>
            <a:pPr marL="88900" indent="444500" algn="just">
              <a:defRPr/>
            </a:pPr>
            <a:r>
              <a:rPr lang="ru-RU" sz="2200" b="1" dirty="0"/>
              <a:t>Регистре статуса (</a:t>
            </a:r>
            <a:r>
              <a:rPr lang="en-US" sz="2200" b="1" dirty="0"/>
              <a:t>Status Register</a:t>
            </a:r>
            <a:r>
              <a:rPr lang="ru-RU" sz="2200" b="1" dirty="0"/>
              <a:t>)</a:t>
            </a:r>
            <a:r>
              <a:rPr lang="en-US" sz="2200" b="1" dirty="0"/>
              <a:t> </a:t>
            </a:r>
            <a:r>
              <a:rPr lang="en-US" sz="2200" dirty="0"/>
              <a:t>– </a:t>
            </a:r>
            <a:r>
              <a:rPr lang="ru-RU" sz="2200" dirty="0"/>
              <a:t>контроль линий и портов.</a:t>
            </a:r>
          </a:p>
          <a:p>
            <a:pPr marL="488950" lvl="1" indent="444500" algn="just">
              <a:defRPr/>
            </a:pPr>
            <a:r>
              <a:rPr lang="ru-RU" sz="1800" dirty="0"/>
              <a:t>Режимы работы портов </a:t>
            </a:r>
            <a:r>
              <a:rPr lang="en-US" sz="1800" dirty="0"/>
              <a:t>Fast </a:t>
            </a:r>
            <a:r>
              <a:rPr lang="en-US" sz="1800" dirty="0" err="1"/>
              <a:t>ethernet</a:t>
            </a:r>
            <a:r>
              <a:rPr lang="en-US" sz="1800" dirty="0"/>
              <a:t>:</a:t>
            </a:r>
            <a:endParaRPr lang="ru-RU" sz="1800" dirty="0"/>
          </a:p>
          <a:p>
            <a:pPr lvl="2"/>
            <a:r>
              <a:rPr lang="en-US" sz="1900" dirty="0"/>
              <a:t>100Base-T4; </a:t>
            </a:r>
            <a:endParaRPr lang="ru-RU" sz="1900" dirty="0"/>
          </a:p>
          <a:p>
            <a:pPr lvl="2"/>
            <a:r>
              <a:rPr lang="en-US" sz="1900" dirty="0"/>
              <a:t>100Base-TX full-duplex; </a:t>
            </a:r>
            <a:endParaRPr lang="ru-RU" sz="1900" dirty="0"/>
          </a:p>
          <a:p>
            <a:pPr lvl="2"/>
            <a:r>
              <a:rPr lang="en-US" sz="1900" dirty="0"/>
              <a:t>100Base-TX half-duplex; </a:t>
            </a:r>
            <a:endParaRPr lang="ru-RU" sz="1900" dirty="0"/>
          </a:p>
          <a:p>
            <a:pPr lvl="2"/>
            <a:r>
              <a:rPr lang="en-US" sz="1900" dirty="0"/>
              <a:t>10 Mb/s full-duplex</a:t>
            </a:r>
            <a:r>
              <a:rPr lang="ru-RU" sz="1900" dirty="0"/>
              <a:t> (полнодуплексный)</a:t>
            </a:r>
            <a:r>
              <a:rPr lang="en-US" sz="1900" dirty="0"/>
              <a:t>; </a:t>
            </a:r>
            <a:endParaRPr lang="ru-RU" sz="1900" dirty="0"/>
          </a:p>
          <a:p>
            <a:pPr lvl="2"/>
            <a:r>
              <a:rPr lang="en-US" sz="1900" dirty="0"/>
              <a:t>10Mb/s half-duplex</a:t>
            </a:r>
            <a:r>
              <a:rPr lang="ru-RU" sz="1900" dirty="0"/>
              <a:t> (полудуплексный)</a:t>
            </a:r>
            <a:r>
              <a:rPr lang="en-US" sz="1900" dirty="0"/>
              <a:t>; </a:t>
            </a:r>
            <a:endParaRPr lang="ru-RU" sz="1900" dirty="0"/>
          </a:p>
          <a:p>
            <a:pPr lvl="2"/>
            <a:r>
              <a:rPr lang="ru-RU" sz="1900" dirty="0"/>
              <a:t>ошибка на дальнем конце линии. </a:t>
            </a:r>
          </a:p>
          <a:p>
            <a:pPr marL="88900" indent="444500" algn="just">
              <a:defRPr/>
            </a:pPr>
            <a:endParaRPr lang="en-US" sz="2200" spc="-40" dirty="0"/>
          </a:p>
          <a:p>
            <a:pPr marL="88900" indent="444500" algn="just">
              <a:defRPr/>
            </a:pPr>
            <a:endParaRPr lang="ru-RU" sz="2200" u="sng" dirty="0">
              <a:solidFill>
                <a:srgbClr val="0000C6"/>
              </a:solidFill>
            </a:endParaRPr>
          </a:p>
          <a:p>
            <a:pPr marL="419100" lvl="1" indent="-342900">
              <a:buFont typeface="Arial" panose="020B0604020202020204" pitchFamily="34" charset="0"/>
              <a:buChar char="•"/>
            </a:pPr>
            <a:endParaRPr lang="ru-RU" sz="22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813" y="3861048"/>
            <a:ext cx="4287187" cy="287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405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435280" cy="706090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Сети </a:t>
            </a:r>
            <a:r>
              <a:rPr lang="en-US" sz="3600" b="1" dirty="0"/>
              <a:t>Fast Ethernet. </a:t>
            </a:r>
            <a:r>
              <a:rPr lang="ru-RU" sz="3600" b="1" dirty="0"/>
              <a:t>Полнодуплексные режимы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894730"/>
            <a:ext cx="8856984" cy="5702622"/>
          </a:xfrm>
        </p:spPr>
        <p:txBody>
          <a:bodyPr>
            <a:normAutofit/>
          </a:bodyPr>
          <a:lstStyle/>
          <a:p>
            <a:pPr marL="419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Полнодуплексная работа возможна только при соединения сетевого адаптера с коммутатором или соединения двух коммутаторов</a:t>
            </a:r>
          </a:p>
          <a:p>
            <a:pPr marL="419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200" i="1" dirty="0"/>
              <a:t>Каждый производитель сам определяет способы управления потоком кадров в полнодуплексном режиме. </a:t>
            </a:r>
          </a:p>
          <a:p>
            <a:pPr marL="419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200" b="1" dirty="0"/>
              <a:t>Проблема</a:t>
            </a:r>
            <a:r>
              <a:rPr lang="ru-RU" sz="2200" dirty="0"/>
              <a:t>: заполнении буфера устройства </a:t>
            </a:r>
          </a:p>
          <a:p>
            <a:pPr marL="419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200" b="1" dirty="0"/>
              <a:t>Решение</a:t>
            </a:r>
            <a:r>
              <a:rPr lang="ru-RU" sz="2200" dirty="0"/>
              <a:t> : служебные сообщения заполнения/очистки буфера</a:t>
            </a:r>
          </a:p>
          <a:p>
            <a:pPr marL="819150" lvl="2" indent="-342900">
              <a:spcBef>
                <a:spcPts val="1200"/>
              </a:spcBef>
            </a:pPr>
            <a:r>
              <a:rPr lang="ru-RU" sz="2200" dirty="0"/>
              <a:t>При заполнении буфера принимающее устройство посылает передающему сообщение о временном прекращении передачи (XOFF).</a:t>
            </a:r>
          </a:p>
          <a:p>
            <a:pPr marL="819150" lvl="2" indent="-342900">
              <a:spcBef>
                <a:spcPts val="1200"/>
              </a:spcBef>
            </a:pPr>
            <a:r>
              <a:rPr lang="ru-RU" sz="2200" dirty="0"/>
              <a:t>При освобождении буфера посылается сообщение о возможности возобновить передачу (XON).</a:t>
            </a:r>
            <a:endParaRPr lang="en-US" sz="2200" dirty="0"/>
          </a:p>
          <a:p>
            <a:pPr marL="419100" lvl="1" indent="-342900">
              <a:buFont typeface="Arial" panose="020B0604020202020204" pitchFamily="34" charset="0"/>
              <a:buChar char="•"/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365709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Сети </a:t>
            </a:r>
            <a:r>
              <a:rPr lang="en-US" sz="3600" b="1" dirty="0"/>
              <a:t>Fast Ethernet. </a:t>
            </a:r>
            <a:r>
              <a:rPr lang="ru-RU" sz="3600" b="1" dirty="0"/>
              <a:t>Особенности </a:t>
            </a:r>
            <a:r>
              <a:rPr lang="en-US" sz="3600" b="1" dirty="0"/>
              <a:t>100Base-FX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836712"/>
            <a:ext cx="8856984" cy="5702622"/>
          </a:xfrm>
        </p:spPr>
        <p:txBody>
          <a:bodyPr>
            <a:normAutofit/>
          </a:bodyPr>
          <a:lstStyle/>
          <a:p>
            <a:pPr marL="361950" indent="-361950">
              <a:defRPr/>
            </a:pPr>
            <a:r>
              <a:rPr lang="ru-RU" sz="2400" dirty="0">
                <a:latin typeface="+mj-lt"/>
              </a:rPr>
              <a:t>Спецификация </a:t>
            </a:r>
            <a:r>
              <a:rPr lang="en-US" sz="2400" dirty="0">
                <a:latin typeface="+mj-lt"/>
              </a:rPr>
              <a:t>100Base-FX </a:t>
            </a:r>
            <a:r>
              <a:rPr lang="ru-RU" sz="2400" dirty="0">
                <a:latin typeface="+mj-lt"/>
              </a:rPr>
              <a:t>(</a:t>
            </a:r>
            <a:r>
              <a:rPr lang="ru-RU" sz="2400" dirty="0" err="1">
                <a:latin typeface="+mj-lt"/>
              </a:rPr>
              <a:t>многомодовое</a:t>
            </a:r>
            <a:r>
              <a:rPr lang="ru-RU" sz="2400" dirty="0">
                <a:latin typeface="+mj-lt"/>
              </a:rPr>
              <a:t> оптоволокно)</a:t>
            </a:r>
          </a:p>
          <a:p>
            <a:pPr marL="361950" indent="-361950">
              <a:defRPr/>
            </a:pPr>
            <a:r>
              <a:rPr lang="ru-RU" sz="2200" dirty="0">
                <a:latin typeface="+mj-lt"/>
              </a:rPr>
              <a:t>полудуплексный и   полнодуплексный режимы </a:t>
            </a:r>
          </a:p>
          <a:p>
            <a:pPr marL="400050" lvl="1" indent="177800">
              <a:defRPr/>
            </a:pPr>
            <a:r>
              <a:rPr lang="ru-RU" sz="2200" dirty="0">
                <a:latin typeface="+mj-lt"/>
              </a:rPr>
              <a:t> </a:t>
            </a:r>
            <a:r>
              <a:rPr lang="ru-RU" sz="2200" b="1" dirty="0">
                <a:latin typeface="+mj-lt"/>
              </a:rPr>
              <a:t>логическое кодирование 4</a:t>
            </a:r>
            <a:r>
              <a:rPr lang="en-US" sz="2200" b="1" dirty="0">
                <a:latin typeface="+mj-lt"/>
              </a:rPr>
              <a:t>B/5B</a:t>
            </a:r>
            <a:endParaRPr lang="ru-RU" sz="2200" b="1" dirty="0">
              <a:latin typeface="+mj-lt"/>
            </a:endParaRPr>
          </a:p>
          <a:p>
            <a:pPr marL="800100" lvl="2" indent="177800">
              <a:defRPr/>
            </a:pPr>
            <a:r>
              <a:rPr lang="ru-RU" sz="2200" dirty="0">
                <a:latin typeface="+mj-lt"/>
              </a:rPr>
              <a:t>Уровень кодирования PCS</a:t>
            </a:r>
          </a:p>
          <a:p>
            <a:pPr marL="1077913" lvl="2" indent="-271463">
              <a:defRPr/>
            </a:pPr>
            <a:r>
              <a:rPr lang="ru-RU" sz="2200" dirty="0">
                <a:latin typeface="+mj-lt"/>
              </a:rPr>
              <a:t>символ </a:t>
            </a:r>
            <a:r>
              <a:rPr lang="ru-RU" sz="2200" dirty="0" err="1">
                <a:latin typeface="+mj-lt"/>
              </a:rPr>
              <a:t>Idle</a:t>
            </a:r>
            <a:r>
              <a:rPr lang="ru-RU" sz="2200" dirty="0">
                <a:latin typeface="+mj-lt"/>
              </a:rPr>
              <a:t> (11111) - обозначения незанятого состояния</a:t>
            </a:r>
          </a:p>
          <a:p>
            <a:pPr marL="1077913" lvl="2" indent="-271463">
              <a:defRPr/>
            </a:pPr>
            <a:r>
              <a:rPr lang="ru-RU" sz="2200" dirty="0">
                <a:latin typeface="+mj-lt"/>
              </a:rPr>
              <a:t>Состояние </a:t>
            </a:r>
            <a:r>
              <a:rPr lang="en-US" sz="2200" dirty="0">
                <a:latin typeface="+mj-lt"/>
              </a:rPr>
              <a:t>JK – </a:t>
            </a:r>
            <a:r>
              <a:rPr lang="ru-RU" sz="2200" dirty="0">
                <a:latin typeface="+mj-lt"/>
              </a:rPr>
              <a:t>начало потока </a:t>
            </a:r>
            <a:r>
              <a:rPr lang="en-US" sz="2200" dirty="0">
                <a:latin typeface="+mj-lt"/>
              </a:rPr>
              <a:t>J</a:t>
            </a:r>
            <a:r>
              <a:rPr lang="ru-RU" sz="2200" dirty="0">
                <a:latin typeface="+mj-lt"/>
              </a:rPr>
              <a:t>(</a:t>
            </a:r>
            <a:r>
              <a:rPr lang="ru-RU" sz="2000" dirty="0">
                <a:latin typeface="+mj-lt"/>
              </a:rPr>
              <a:t>11000)</a:t>
            </a:r>
            <a:r>
              <a:rPr lang="en-US" sz="2000" dirty="0">
                <a:latin typeface="+mj-lt"/>
              </a:rPr>
              <a:t>, K(</a:t>
            </a:r>
            <a:r>
              <a:rPr lang="ru-RU" sz="2000" dirty="0">
                <a:latin typeface="+mj-lt"/>
              </a:rPr>
              <a:t>10001</a:t>
            </a:r>
            <a:r>
              <a:rPr lang="en-US" sz="2000" dirty="0">
                <a:latin typeface="+mj-lt"/>
              </a:rPr>
              <a:t>)</a:t>
            </a:r>
          </a:p>
          <a:p>
            <a:pPr marL="1077913" lvl="2" indent="-271463">
              <a:defRPr/>
            </a:pPr>
            <a:r>
              <a:rPr lang="ru-RU" sz="2000" dirty="0">
                <a:latin typeface="+mj-lt"/>
              </a:rPr>
              <a:t>Т – конец потока</a:t>
            </a:r>
            <a:endParaRPr lang="ru-RU" sz="2200" dirty="0">
              <a:latin typeface="+mj-lt"/>
            </a:endParaRPr>
          </a:p>
          <a:p>
            <a:pPr marL="400050" lvl="1" indent="177800">
              <a:defRPr/>
            </a:pPr>
            <a:r>
              <a:rPr lang="ru-RU" sz="2200" dirty="0">
                <a:latin typeface="+mj-lt"/>
              </a:rPr>
              <a:t> </a:t>
            </a:r>
            <a:r>
              <a:rPr lang="ru-RU" sz="2200" b="1" dirty="0">
                <a:latin typeface="+mj-lt"/>
              </a:rPr>
              <a:t>физическое кодирование </a:t>
            </a:r>
            <a:r>
              <a:rPr lang="en-US" sz="2200" b="1" dirty="0">
                <a:latin typeface="+mj-lt"/>
              </a:rPr>
              <a:t>NRZI</a:t>
            </a:r>
            <a:r>
              <a:rPr lang="ru-RU" sz="2200" b="1" dirty="0">
                <a:latin typeface="+mj-lt"/>
              </a:rPr>
              <a:t>.</a:t>
            </a:r>
            <a:r>
              <a:rPr lang="en-US" sz="2200" b="1" dirty="0">
                <a:latin typeface="+mj-lt"/>
              </a:rPr>
              <a:t> </a:t>
            </a:r>
          </a:p>
          <a:p>
            <a:pPr marL="800100" lvl="2" indent="177800">
              <a:defRPr/>
            </a:pPr>
            <a:r>
              <a:rPr lang="ru-RU" sz="2200" dirty="0">
                <a:latin typeface="+mj-lt"/>
              </a:rPr>
              <a:t>Полоса уже чем у </a:t>
            </a:r>
            <a:r>
              <a:rPr lang="ru-RU" sz="2200" dirty="0" err="1">
                <a:latin typeface="+mj-lt"/>
              </a:rPr>
              <a:t>манчестер</a:t>
            </a:r>
            <a:r>
              <a:rPr lang="ru-RU" sz="2200" dirty="0">
                <a:latin typeface="+mj-lt"/>
              </a:rPr>
              <a:t> </a:t>
            </a:r>
            <a:r>
              <a:rPr lang="en-US" sz="2200" dirty="0">
                <a:latin typeface="+mj-lt"/>
              </a:rPr>
              <a:t>II</a:t>
            </a:r>
            <a:r>
              <a:rPr lang="ru-RU" sz="2200" dirty="0">
                <a:latin typeface="+mj-lt"/>
              </a:rPr>
              <a:t> </a:t>
            </a:r>
            <a:endParaRPr lang="en-US" sz="2200" dirty="0">
              <a:latin typeface="+mj-lt"/>
            </a:endParaRPr>
          </a:p>
          <a:p>
            <a:pPr marL="800100" lvl="2" indent="177800">
              <a:defRPr/>
            </a:pPr>
            <a:r>
              <a:rPr lang="ru-RU" sz="2200" dirty="0">
                <a:latin typeface="+mj-lt"/>
              </a:rPr>
              <a:t>Уровень</a:t>
            </a:r>
            <a:r>
              <a:rPr lang="en-US" sz="2200" dirty="0">
                <a:latin typeface="+mj-lt"/>
              </a:rPr>
              <a:t> </a:t>
            </a:r>
            <a:r>
              <a:rPr lang="ru-RU" sz="2200" dirty="0">
                <a:latin typeface="+mj-lt"/>
              </a:rPr>
              <a:t>кодирования </a:t>
            </a:r>
            <a:r>
              <a:rPr lang="en-US" sz="2200" dirty="0">
                <a:latin typeface="+mj-lt"/>
              </a:rPr>
              <a:t>PMD</a:t>
            </a:r>
          </a:p>
          <a:p>
            <a:pPr marL="88900" indent="444500" algn="just">
              <a:defRPr/>
            </a:pPr>
            <a:endParaRPr lang="ru-RU" sz="2400" dirty="0">
              <a:latin typeface="+mj-lt"/>
            </a:endParaRPr>
          </a:p>
          <a:p>
            <a:pPr marL="419100" lvl="1" indent="-342900">
              <a:buFont typeface="Arial" panose="020B0604020202020204" pitchFamily="34" charset="0"/>
              <a:buChar char="•"/>
            </a:pPr>
            <a:endParaRPr lang="ru-RU" sz="2400" dirty="0">
              <a:latin typeface="+mj-lt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/>
          </p:nvPr>
        </p:nvGraphicFramePr>
        <p:xfrm>
          <a:off x="611560" y="5373216"/>
          <a:ext cx="8145463" cy="123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CorelDRAW" r:id="rId4" imgW="3673754" imgH="559308" progId="CorelDRAW.Graphic.11">
                  <p:embed/>
                </p:oleObj>
              </mc:Choice>
              <mc:Fallback>
                <p:oleObj name="CorelDRAW" r:id="rId4" imgW="3673754" imgH="559308" progId="CorelDRAW.Graphic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5373216"/>
                        <a:ext cx="8145463" cy="1239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45365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024178"/>
            <a:ext cx="6377348" cy="2531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/>
          </a:bodyPr>
          <a:lstStyle/>
          <a:p>
            <a:r>
              <a:rPr lang="ru-RU" sz="3600" b="1" dirty="0"/>
              <a:t>Сети </a:t>
            </a:r>
            <a:r>
              <a:rPr lang="en-US" sz="3600" b="1" dirty="0"/>
              <a:t>Fast Ethernet. </a:t>
            </a:r>
            <a:r>
              <a:rPr lang="ru-RU" sz="3600" b="1" dirty="0"/>
              <a:t>Кодировка </a:t>
            </a:r>
            <a:r>
              <a:rPr lang="en-US" sz="3600" b="1" dirty="0"/>
              <a:t>4B/5B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764704"/>
            <a:ext cx="8424936" cy="5544616"/>
          </a:xfrm>
        </p:spPr>
        <p:txBody>
          <a:bodyPr>
            <a:normAutofit/>
          </a:bodyPr>
          <a:lstStyle/>
          <a:p>
            <a:r>
              <a:rPr lang="ru-RU" sz="2000" dirty="0"/>
              <a:t>Избыточное кодирование 4B/5B </a:t>
            </a:r>
          </a:p>
          <a:p>
            <a:r>
              <a:rPr lang="ru-RU" sz="2000" dirty="0"/>
              <a:t>В результирующем коде 16 комбинаций, которые не содержат большого количества нулей – полезные</a:t>
            </a:r>
          </a:p>
          <a:p>
            <a:pPr lvl="1"/>
            <a:r>
              <a:rPr lang="ru-RU" sz="2000" dirty="0"/>
              <a:t>остальные запрещены (</a:t>
            </a:r>
            <a:r>
              <a:rPr lang="ru-RU" sz="2000" dirty="0" err="1"/>
              <a:t>code</a:t>
            </a:r>
            <a:r>
              <a:rPr lang="ru-RU" sz="2000" dirty="0"/>
              <a:t> </a:t>
            </a:r>
            <a:r>
              <a:rPr lang="ru-RU" sz="2000" dirty="0" err="1"/>
              <a:t>violation</a:t>
            </a:r>
            <a:r>
              <a:rPr lang="ru-RU" sz="2000" dirty="0"/>
              <a:t>).</a:t>
            </a:r>
          </a:p>
          <a:p>
            <a:pPr lvl="1"/>
            <a:r>
              <a:rPr lang="ru-RU" sz="2000" dirty="0"/>
              <a:t>Код 4-5 гарантирует не более трех нулей подряд</a:t>
            </a:r>
          </a:p>
          <a:p>
            <a:pPr lvl="1"/>
            <a:r>
              <a:rPr lang="ru-RU" sz="2000" dirty="0"/>
              <a:t>позволяют приемнику распознавать искаженные биты.</a:t>
            </a:r>
          </a:p>
          <a:p>
            <a:pPr lvl="2"/>
            <a:r>
              <a:rPr lang="ru-RU" sz="2000" dirty="0"/>
              <a:t>Если приемник принимает запрещенный код, значит, на линии произошло искажение сигнала.</a:t>
            </a:r>
          </a:p>
          <a:p>
            <a:r>
              <a:rPr lang="ru-RU" sz="2000" dirty="0"/>
              <a:t>для передачи кодов 4B/5B со скоростью 100 Мб/с передатчик должен работать с тактовой частотой 125 МГц.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293097"/>
            <a:ext cx="1944842" cy="224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1416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66"/>
          <a:stretch>
            <a:fillRect/>
          </a:stretch>
        </p:blipFill>
        <p:spPr bwMode="auto">
          <a:xfrm>
            <a:off x="2915816" y="4608257"/>
            <a:ext cx="6010217" cy="1700808"/>
          </a:xfrm>
          <a:prstGeom prst="rect">
            <a:avLst/>
          </a:prstGeom>
          <a:noFill/>
          <a:ln w="6350" cap="rnd">
            <a:solidFill>
              <a:srgbClr val="548DD4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509" y="332656"/>
            <a:ext cx="8784976" cy="706090"/>
          </a:xfrm>
        </p:spPr>
        <p:txBody>
          <a:bodyPr>
            <a:noAutofit/>
          </a:bodyPr>
          <a:lstStyle/>
          <a:p>
            <a:r>
              <a:rPr lang="ru-RU" sz="3100" b="1" dirty="0"/>
              <a:t>Сети </a:t>
            </a:r>
            <a:r>
              <a:rPr lang="en-US" sz="3100" b="1" dirty="0"/>
              <a:t>Fast Ethernet. </a:t>
            </a:r>
            <a:br>
              <a:rPr lang="en-US" sz="3100" b="1" dirty="0"/>
            </a:br>
            <a:r>
              <a:rPr lang="ru-RU" sz="3100" b="1" dirty="0"/>
              <a:t>Особенности </a:t>
            </a:r>
            <a:r>
              <a:rPr lang="en-US" sz="3100" b="1" dirty="0"/>
              <a:t>100Base-TX </a:t>
            </a:r>
            <a:r>
              <a:rPr lang="ru-RU" sz="3100" b="1" dirty="0"/>
              <a:t>и </a:t>
            </a:r>
            <a:r>
              <a:rPr lang="en-US" sz="3100" b="1" dirty="0"/>
              <a:t>T4. MLT3 </a:t>
            </a:r>
            <a:r>
              <a:rPr lang="ru-RU" sz="3100" b="1" dirty="0"/>
              <a:t>кодирование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43818" y="1150628"/>
            <a:ext cx="856895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ru-RU" sz="2200" b="1" dirty="0"/>
              <a:t>Подуровень PMA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ru-RU" sz="2200" dirty="0"/>
              <a:t>соединяет два 5-ти битных символа в один 10-битный, 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b="1" dirty="0"/>
              <a:t>Подуровень PMD</a:t>
            </a:r>
            <a:r>
              <a:rPr lang="ru-RU" sz="2200" dirty="0"/>
              <a:t>  - метод</a:t>
            </a:r>
            <a:r>
              <a:rPr lang="en-US" sz="2200" dirty="0"/>
              <a:t> </a:t>
            </a:r>
            <a:r>
              <a:rPr lang="ru-RU" sz="2200" dirty="0"/>
              <a:t>кодирования MLT-3.</a:t>
            </a:r>
          </a:p>
          <a:p>
            <a:pPr marL="742950" lvl="1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использует потенциальные сигналы трех уровней кодирования «-1», «0», «+1»</a:t>
            </a:r>
          </a:p>
          <a:p>
            <a:pPr marL="800100" lvl="2" indent="-342900">
              <a:spcBef>
                <a:spcPts val="600"/>
              </a:spcBef>
              <a:buFontTx/>
              <a:buChar char="•"/>
            </a:pPr>
            <a:r>
              <a:rPr lang="ru-RU" sz="2200" b="1" dirty="0"/>
              <a:t>при передаче  лог. «0»-сигнал не меняется</a:t>
            </a:r>
            <a:r>
              <a:rPr lang="ru-RU" sz="2200" dirty="0"/>
              <a:t>;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В остальном совпадает с </a:t>
            </a:r>
            <a:r>
              <a:rPr lang="en-US" sz="2400" b="1" dirty="0"/>
              <a:t>100Base -FX </a:t>
            </a:r>
            <a:endParaRPr lang="ru-RU" sz="2200" dirty="0"/>
          </a:p>
          <a:p>
            <a:pPr marL="271463" lvl="2" indent="185738">
              <a:spcBef>
                <a:spcPts val="600"/>
              </a:spcBef>
              <a:buFontTx/>
              <a:buChar char="•"/>
            </a:pPr>
            <a:endParaRPr lang="ru-RU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4427984" y="6305496"/>
            <a:ext cx="273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Метод кодирования </a:t>
            </a:r>
            <a:r>
              <a:rPr lang="en-US" dirty="0"/>
              <a:t>MLT3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3735" r="-3735"/>
          <a:stretch/>
        </p:blipFill>
        <p:spPr>
          <a:xfrm>
            <a:off x="539188" y="4427782"/>
            <a:ext cx="2381886" cy="21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763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784976" cy="706090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Сети </a:t>
            </a:r>
            <a:r>
              <a:rPr lang="en-US" sz="3600" b="1" dirty="0"/>
              <a:t>Fast Ethernet. </a:t>
            </a:r>
            <a:r>
              <a:rPr lang="ru-RU" sz="3600" b="1" dirty="0"/>
              <a:t>Особенности </a:t>
            </a:r>
            <a:r>
              <a:rPr lang="en-US" sz="3600" b="1" dirty="0"/>
              <a:t>100Base - T4</a:t>
            </a:r>
            <a:endParaRPr lang="ru-RU" sz="36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15516" y="871661"/>
            <a:ext cx="8568952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ru-RU" sz="2400" b="1" dirty="0">
                <a:latin typeface="+mj-lt"/>
              </a:rPr>
              <a:t>Схема кодирования 8В/6Т</a:t>
            </a:r>
            <a:r>
              <a:rPr lang="ru-RU" sz="2400" dirty="0">
                <a:latin typeface="+mj-lt"/>
              </a:rPr>
              <a:t> - Вместо кодирования 4B/5В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+mj-lt"/>
              </a:rPr>
              <a:t>Каждые 8 бит информации уровня </a:t>
            </a:r>
            <a:r>
              <a:rPr lang="en-US" sz="2400" dirty="0">
                <a:latin typeface="+mj-lt"/>
              </a:rPr>
              <a:t>MAC</a:t>
            </a:r>
            <a:r>
              <a:rPr lang="ru-RU" sz="2400" dirty="0">
                <a:latin typeface="+mj-lt"/>
              </a:rPr>
              <a:t> кодируются 6-ю троичными цифрами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+mj-lt"/>
              </a:rPr>
              <a:t>Троичные цифры – три состояния (+1, 0 , -1)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+mj-lt"/>
              </a:rPr>
              <a:t>Передаются по 3-м витым парам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+mj-lt"/>
              </a:rPr>
              <a:t>4 пара – обнаружение коллизий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b="1" dirty="0">
                <a:latin typeface="+mj-lt"/>
              </a:rPr>
              <a:t>Кодирование\декодирование  на подуровне </a:t>
            </a:r>
            <a:r>
              <a:rPr lang="en-US" sz="2400" b="1" dirty="0">
                <a:latin typeface="+mj-lt"/>
              </a:rPr>
              <a:t>PCS </a:t>
            </a:r>
            <a:endParaRPr lang="ru-RU" sz="2400" b="1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+mj-lt"/>
              </a:rPr>
              <a:t>Преимущество сужение полосы (3 бита вместо 4)</a:t>
            </a:r>
            <a:endParaRPr lang="en-US" sz="2400" dirty="0">
              <a:latin typeface="+mj-lt"/>
            </a:endParaRPr>
          </a:p>
          <a:p>
            <a:pPr marL="271463" lvl="2" indent="185738">
              <a:spcBef>
                <a:spcPts val="600"/>
              </a:spcBef>
              <a:buFontTx/>
              <a:buChar char="•"/>
            </a:pPr>
            <a:endParaRPr lang="ru-RU" sz="22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95"/>
          <a:stretch>
            <a:fillRect/>
          </a:stretch>
        </p:blipFill>
        <p:spPr bwMode="auto">
          <a:xfrm>
            <a:off x="4499992" y="3919364"/>
            <a:ext cx="4427119" cy="2736304"/>
          </a:xfrm>
          <a:prstGeom prst="rect">
            <a:avLst/>
          </a:prstGeom>
          <a:noFill/>
          <a:ln w="6350" cap="rnd">
            <a:solidFill>
              <a:srgbClr val="548DD4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1" y="3789040"/>
            <a:ext cx="3252187" cy="29969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76503" y="6093296"/>
            <a:ext cx="2124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Кодирование </a:t>
            </a:r>
            <a:r>
              <a:rPr lang="en-US" dirty="0"/>
              <a:t>8B/6T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72612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/>
          </a:bodyPr>
          <a:lstStyle/>
          <a:p>
            <a:r>
              <a:rPr lang="ru-RU" sz="3600" b="1" dirty="0"/>
              <a:t>Сети </a:t>
            </a:r>
            <a:r>
              <a:rPr lang="en-US" sz="3600" b="1" dirty="0"/>
              <a:t>Fast Ethernet. </a:t>
            </a:r>
            <a:r>
              <a:rPr lang="ru-RU" sz="3600" b="1" dirty="0"/>
              <a:t>Авто-переговоры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894730"/>
            <a:ext cx="8724375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0" indent="-342900" algn="just">
              <a:spcBef>
                <a:spcPts val="1200"/>
              </a:spcBef>
              <a:buFont typeface="Arial" panose="020B0604020202020204" pitchFamily="34" charset="0"/>
              <a:buChar char="•"/>
              <a:tabLst>
                <a:tab pos="622300" algn="l"/>
              </a:tabLst>
              <a:defRPr/>
            </a:pPr>
            <a:r>
              <a:rPr lang="ru-RU" sz="2200" b="1" dirty="0">
                <a:latin typeface="+mj-lt"/>
              </a:rPr>
              <a:t>Переговорный процесс происходит при включении питания устройства, </a:t>
            </a:r>
            <a:endParaRPr lang="en-US" sz="2200" b="1" dirty="0">
              <a:latin typeface="+mj-lt"/>
            </a:endParaRPr>
          </a:p>
          <a:p>
            <a:pPr marL="889000" lvl="1" indent="-342900" algn="just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622300" algn="l"/>
              </a:tabLst>
              <a:defRPr/>
            </a:pPr>
            <a:r>
              <a:rPr lang="ru-RU" sz="2200" dirty="0">
                <a:latin typeface="+mj-lt"/>
              </a:rPr>
              <a:t>инициирован модулем управления.</a:t>
            </a:r>
            <a:r>
              <a:rPr lang="en-US" sz="2200" dirty="0">
                <a:latin typeface="+mj-lt"/>
              </a:rPr>
              <a:t> </a:t>
            </a:r>
          </a:p>
          <a:p>
            <a:pPr marL="431800" indent="-342900" algn="just">
              <a:spcBef>
                <a:spcPts val="1200"/>
              </a:spcBef>
              <a:buFont typeface="Arial" panose="020B0604020202020204" pitchFamily="34" charset="0"/>
              <a:buChar char="•"/>
              <a:tabLst>
                <a:tab pos="622300" algn="l"/>
              </a:tabLst>
              <a:defRPr/>
            </a:pPr>
            <a:r>
              <a:rPr lang="ru-RU" sz="2200" i="1" dirty="0">
                <a:latin typeface="+mj-lt"/>
              </a:rPr>
              <a:t>Узлы, поддерживающие функцию </a:t>
            </a:r>
            <a:r>
              <a:rPr lang="en-US" sz="2200" i="1" dirty="0">
                <a:latin typeface="+mj-lt"/>
              </a:rPr>
              <a:t>Auto</a:t>
            </a:r>
            <a:r>
              <a:rPr lang="ru-RU" sz="2200" i="1" dirty="0">
                <a:latin typeface="+mj-lt"/>
              </a:rPr>
              <a:t>- </a:t>
            </a:r>
            <a:r>
              <a:rPr lang="en-US" sz="2200" i="1" dirty="0">
                <a:latin typeface="+mj-lt"/>
              </a:rPr>
              <a:t>negotiation</a:t>
            </a:r>
            <a:r>
              <a:rPr lang="ru-RU" sz="2200" i="1" dirty="0">
                <a:latin typeface="+mj-lt"/>
              </a:rPr>
              <a:t>, посылают пачки импульсов,  </a:t>
            </a:r>
            <a:r>
              <a:rPr lang="en-US" sz="2200" i="1" dirty="0">
                <a:latin typeface="+mj-lt"/>
              </a:rPr>
              <a:t>Fast Link Pulse burst </a:t>
            </a:r>
            <a:r>
              <a:rPr lang="ru-RU" sz="2200" i="1" dirty="0">
                <a:latin typeface="+mj-lt"/>
              </a:rPr>
              <a:t>(FLP). </a:t>
            </a:r>
            <a:endParaRPr lang="en-US" sz="2200" i="1" dirty="0">
              <a:latin typeface="+mj-lt"/>
            </a:endParaRPr>
          </a:p>
          <a:p>
            <a:pPr marL="889000" lvl="1" indent="-342900" algn="just">
              <a:spcBef>
                <a:spcPts val="1200"/>
              </a:spcBef>
              <a:buFont typeface="Arial" panose="020B0604020202020204" pitchFamily="34" charset="0"/>
              <a:buChar char="•"/>
              <a:tabLst>
                <a:tab pos="622300" algn="l"/>
              </a:tabLst>
              <a:defRPr/>
            </a:pPr>
            <a:r>
              <a:rPr lang="ru-RU" sz="2200" dirty="0">
                <a:latin typeface="+mj-lt"/>
              </a:rPr>
              <a:t>8-битное слово</a:t>
            </a:r>
            <a:r>
              <a:rPr lang="en-US" sz="2200" dirty="0">
                <a:latin typeface="+mj-lt"/>
              </a:rPr>
              <a:t> – </a:t>
            </a:r>
            <a:r>
              <a:rPr lang="ru-RU" sz="2200" dirty="0">
                <a:latin typeface="+mj-lt"/>
              </a:rPr>
              <a:t>кодирующее предлагаемый режим взаимодействия</a:t>
            </a:r>
          </a:p>
          <a:p>
            <a:pPr marL="889000" lvl="1" indent="-342900" algn="just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622300" algn="l"/>
              </a:tabLst>
              <a:defRPr/>
            </a:pPr>
            <a:r>
              <a:rPr lang="ru-RU" sz="2200" i="1" dirty="0">
                <a:latin typeface="+mj-lt"/>
              </a:rPr>
              <a:t>Режимы начинаются с меньшего приоритета </a:t>
            </a:r>
            <a:endParaRPr lang="en-US" sz="2200" i="1" dirty="0">
              <a:latin typeface="+mj-lt"/>
            </a:endParaRPr>
          </a:p>
          <a:p>
            <a:pPr marL="1803400" lvl="3" indent="-342900" algn="just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622300" algn="l"/>
              </a:tabLst>
              <a:defRPr/>
            </a:pPr>
            <a:r>
              <a:rPr lang="ru-RU" sz="2200" dirty="0">
                <a:latin typeface="+mj-lt"/>
              </a:rPr>
              <a:t>Режим 10Base-T</a:t>
            </a:r>
            <a:r>
              <a:rPr lang="en-US" sz="2200" dirty="0">
                <a:latin typeface="+mj-lt"/>
              </a:rPr>
              <a:t>X</a:t>
            </a:r>
            <a:r>
              <a:rPr lang="ru-RU" sz="2200" dirty="0">
                <a:latin typeface="+mj-lt"/>
              </a:rPr>
              <a:t> имеет самый низкий приоритет,  </a:t>
            </a:r>
          </a:p>
          <a:p>
            <a:pPr marL="1803400" lvl="3" indent="-342900" algn="just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622300" algn="l"/>
              </a:tabLst>
              <a:defRPr/>
            </a:pPr>
            <a:r>
              <a:rPr lang="ru-RU" sz="2200" dirty="0">
                <a:latin typeface="+mj-lt"/>
              </a:rPr>
              <a:t>режим 100Base-T4 - самый высокий. </a:t>
            </a:r>
          </a:p>
          <a:p>
            <a:pPr marL="889000" lvl="1" indent="-342900" algn="just">
              <a:spcBef>
                <a:spcPts val="1200"/>
              </a:spcBef>
              <a:buFont typeface="Arial" panose="020B0604020202020204" pitchFamily="34" charset="0"/>
              <a:buChar char="•"/>
              <a:tabLst>
                <a:tab pos="622300" algn="l"/>
              </a:tabLst>
              <a:defRPr/>
            </a:pPr>
            <a:r>
              <a:rPr lang="ru-RU" sz="2200" dirty="0">
                <a:latin typeface="+mj-lt"/>
              </a:rPr>
              <a:t>Если узел не поддерживает </a:t>
            </a:r>
            <a:r>
              <a:rPr lang="en-US" sz="2200" dirty="0">
                <a:latin typeface="+mj-lt"/>
              </a:rPr>
              <a:t>FLP, </a:t>
            </a:r>
            <a:r>
              <a:rPr lang="ru-RU" sz="2200" dirty="0">
                <a:latin typeface="+mj-lt"/>
              </a:rPr>
              <a:t>то используются служебные сигналы проверки целостности линии технологии 10Base-T - </a:t>
            </a:r>
            <a:r>
              <a:rPr lang="en-US" sz="2200" dirty="0">
                <a:latin typeface="+mj-lt"/>
              </a:rPr>
              <a:t>link test pulses</a:t>
            </a:r>
            <a:r>
              <a:rPr lang="ru-RU" sz="2200" dirty="0">
                <a:latin typeface="+mj-lt"/>
              </a:rPr>
              <a:t>.</a:t>
            </a:r>
            <a:r>
              <a:rPr lang="en-US" sz="2200" dirty="0">
                <a:latin typeface="+mj-lt"/>
              </a:rPr>
              <a:t> </a:t>
            </a:r>
            <a:endParaRPr lang="en-US" sz="2200" spc="-100" dirty="0"/>
          </a:p>
          <a:p>
            <a:pPr marL="431800" indent="-342900" algn="just">
              <a:buFont typeface="Arial" panose="020B0604020202020204" pitchFamily="34" charset="0"/>
              <a:buChar char="•"/>
              <a:tabLst>
                <a:tab pos="622300" algn="l"/>
              </a:tabLst>
              <a:defRPr/>
            </a:pPr>
            <a:endParaRPr lang="ru-RU" sz="2200" i="1" dirty="0"/>
          </a:p>
        </p:txBody>
      </p:sp>
    </p:spTree>
    <p:extLst>
      <p:ext uri="{BB962C8B-B14F-4D97-AF65-F5344CB8AC3E}">
        <p14:creationId xmlns:p14="http://schemas.microsoft.com/office/powerpoint/2010/main" val="4547503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Сети </a:t>
            </a:r>
            <a:r>
              <a:rPr lang="en-US" dirty="0"/>
              <a:t>Gigabit </a:t>
            </a:r>
            <a:br>
              <a:rPr lang="en-US" dirty="0"/>
            </a:br>
            <a:r>
              <a:rPr lang="ru-RU" dirty="0"/>
              <a:t>и 10,40,100  </a:t>
            </a:r>
            <a:r>
              <a:rPr lang="en-US" dirty="0"/>
              <a:t>Gigabit Ethernet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232848" cy="1752600"/>
          </a:xfrm>
        </p:spPr>
        <p:txBody>
          <a:bodyPr/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Вычислительные сети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62423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/>
          </a:bodyPr>
          <a:lstStyle/>
          <a:p>
            <a:r>
              <a:rPr lang="ru-RU" sz="3600" b="1" dirty="0"/>
              <a:t>Сети </a:t>
            </a:r>
            <a:r>
              <a:rPr lang="ru-RU" sz="3600" b="1" dirty="0" err="1"/>
              <a:t>Gigabit</a:t>
            </a:r>
            <a:r>
              <a:rPr lang="ru-RU" sz="3600" dirty="0"/>
              <a:t> </a:t>
            </a:r>
            <a:r>
              <a:rPr lang="en-US" sz="3600" b="1" dirty="0"/>
              <a:t>Ethernet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8622" y="764704"/>
            <a:ext cx="8640960" cy="5688632"/>
          </a:xfrm>
        </p:spPr>
        <p:txBody>
          <a:bodyPr>
            <a:normAutofit/>
          </a:bodyPr>
          <a:lstStyle/>
          <a:p>
            <a:r>
              <a:rPr lang="ru-RU" sz="2200" i="1" dirty="0"/>
              <a:t>Все конфигурации по принципу «точка-точка»</a:t>
            </a:r>
          </a:p>
          <a:p>
            <a:r>
              <a:rPr lang="ru-RU" sz="2200" dirty="0"/>
              <a:t>«</a:t>
            </a:r>
            <a:r>
              <a:rPr lang="ru-RU" sz="2200" b="1" dirty="0"/>
              <a:t>Нормальный» - полнодуплексный режим - используется, когда имеется центральный коммутатор</a:t>
            </a:r>
            <a:r>
              <a:rPr lang="ru-RU" sz="2200" dirty="0"/>
              <a:t>. </a:t>
            </a:r>
            <a:endParaRPr lang="en-US" sz="2200" dirty="0"/>
          </a:p>
          <a:p>
            <a:pPr marL="742950" lvl="2" indent="-342900"/>
            <a:r>
              <a:rPr lang="ru-RU" sz="2000" dirty="0"/>
              <a:t>Полудуплексный режим работы используется тогда, когда компьютеры соединены с концентратором. </a:t>
            </a:r>
          </a:p>
          <a:p>
            <a:r>
              <a:rPr lang="ru-RU" sz="2200" dirty="0"/>
              <a:t>Коммутаторы могут работать на смешанных скоростях</a:t>
            </a:r>
          </a:p>
          <a:p>
            <a:pPr lvl="1"/>
            <a:r>
              <a:rPr lang="ru-RU" sz="2000" dirty="0"/>
              <a:t>автоматически выбирают оптимальную скорость. </a:t>
            </a:r>
            <a:endParaRPr lang="en-US" sz="2000" dirty="0"/>
          </a:p>
          <a:p>
            <a:pPr lvl="1"/>
            <a:endParaRPr lang="ru-RU" sz="2000" dirty="0"/>
          </a:p>
          <a:p>
            <a:endParaRPr lang="ru-RU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5949280"/>
            <a:ext cx="74888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64481"/>
              </p:ext>
            </p:extLst>
          </p:nvPr>
        </p:nvGraphicFramePr>
        <p:xfrm>
          <a:off x="209163" y="3450251"/>
          <a:ext cx="8640960" cy="303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2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3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8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6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Наиболее </a:t>
                      </a:r>
                      <a:r>
                        <a:rPr lang="ru-RU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распространённые виды </a:t>
                      </a:r>
                      <a:r>
                        <a:rPr lang="ru-RU" sz="180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Gigabit</a:t>
                      </a:r>
                      <a:r>
                        <a:rPr lang="ru-RU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Ethernet</a:t>
                      </a:r>
                      <a:endParaRPr lang="ru-RU" sz="18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Название</a:t>
                      </a:r>
                      <a:r>
                        <a:rPr lang="ru-RU" sz="1800" baseline="0" dirty="0"/>
                        <a:t> 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Тип кабеля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Длина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Особенности.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u="none" strike="noStrike" kern="1200" baseline="0" dirty="0"/>
                        <a:t>1000Base-SX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u="none" strike="noStrike" kern="1200" baseline="0" dirty="0"/>
                        <a:t>Оптоволокно 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550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u="none" strike="noStrike" kern="1200" baseline="0" dirty="0" err="1"/>
                        <a:t>Многомодовое</a:t>
                      </a:r>
                      <a:r>
                        <a:rPr lang="ru-RU" sz="1800" u="none" strike="noStrike" kern="1200" baseline="0" dirty="0"/>
                        <a:t> волокно (50, 62,5 мкм)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u="none" strike="noStrike" kern="1200" baseline="0" dirty="0"/>
                        <a:t>1000Base-LX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u="none" strike="noStrike" kern="1200" baseline="0" dirty="0"/>
                        <a:t>Оптоволокно 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u="none" strike="noStrike" kern="1200" baseline="0" dirty="0"/>
                        <a:t>5000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u="none" strike="noStrike" kern="1200" baseline="0" dirty="0" err="1"/>
                        <a:t>Одномодовое</a:t>
                      </a:r>
                      <a:r>
                        <a:rPr lang="ru-RU" sz="1800" u="none" strike="noStrike" kern="1200" baseline="0" dirty="0"/>
                        <a:t> (10 мкм) или</a:t>
                      </a:r>
                    </a:p>
                    <a:p>
                      <a:r>
                        <a:rPr lang="ru-RU" sz="1800" u="none" strike="noStrike" kern="1200" baseline="0" dirty="0" err="1"/>
                        <a:t>многомодовое</a:t>
                      </a:r>
                      <a:r>
                        <a:rPr lang="ru-RU" sz="1800" u="none" strike="noStrike" kern="1200" baseline="0" dirty="0"/>
                        <a:t> (50, 62,5 мкм) волокно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/>
                        <a:t>1000Base-CX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u="none" strike="noStrike" kern="1200" baseline="0" dirty="0"/>
                        <a:t>2 экранированные</a:t>
                      </a:r>
                    </a:p>
                    <a:p>
                      <a:r>
                        <a:rPr lang="ru-RU" sz="1800" u="none" strike="noStrike" kern="1200" baseline="0" dirty="0"/>
                        <a:t>витые пары</a:t>
                      </a:r>
                      <a:endParaRPr lang="ru-RU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u="none" strike="noStrike" kern="1200" baseline="0" dirty="0"/>
                        <a:t>Экранированная витая пара 5-й категории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/>
                        <a:t>1000Base-T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/>
                        <a:t>4 </a:t>
                      </a:r>
                      <a:r>
                        <a:rPr lang="ru-RU" sz="1800" u="none" strike="noStrike" kern="1200" baseline="0" dirty="0"/>
                        <a:t>неэкранированные</a:t>
                      </a:r>
                    </a:p>
                    <a:p>
                      <a:r>
                        <a:rPr lang="ru-RU" sz="1800" u="none" strike="noStrike" kern="1200" baseline="0" dirty="0"/>
                        <a:t>витые пары</a:t>
                      </a:r>
                      <a:endParaRPr lang="ru-RU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u="none" strike="noStrike" kern="1200" baseline="0" dirty="0"/>
                        <a:t>Стандартная витая пара 5-й категории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95384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43204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Gigabit Ethernet (</a:t>
            </a:r>
            <a:r>
              <a:rPr lang="en-US" b="1" dirty="0" err="1"/>
              <a:t>GbE</a:t>
            </a:r>
            <a:r>
              <a:rPr lang="en-US" b="1" dirty="0"/>
              <a:t>) 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Autofit/>
          </a:bodyPr>
          <a:lstStyle/>
          <a:p>
            <a:pPr marL="76200" indent="-76200"/>
            <a:br>
              <a:rPr lang="ru-RU" sz="1600" dirty="0"/>
            </a:br>
            <a:endParaRPr lang="ru-RU" sz="1600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68774"/>
              </p:ext>
            </p:extLst>
          </p:nvPr>
        </p:nvGraphicFramePr>
        <p:xfrm>
          <a:off x="179513" y="908720"/>
          <a:ext cx="8784974" cy="5265822"/>
        </p:xfrm>
        <a:graphic>
          <a:graphicData uri="http://schemas.openxmlformats.org/drawingml/2006/table">
            <a:tbl>
              <a:tblPr/>
              <a:tblGrid>
                <a:gridCol w="1368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Стандарт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Год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Тип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Скорость М</a:t>
                      </a:r>
                      <a:r>
                        <a:rPr lang="en-US" sz="1700" dirty="0">
                          <a:effectLst/>
                        </a:rPr>
                        <a:t>bps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длина, м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Тип кабеля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516">
                <a:tc rowSpan="3"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IEEE 802.3z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1998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1000Base-CX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1000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25 м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UTP/STP</a:t>
                      </a:r>
                      <a:r>
                        <a:rPr lang="ru-RU" sz="1700" dirty="0">
                          <a:effectLst/>
                        </a:rPr>
                        <a:t> </a:t>
                      </a:r>
                      <a:r>
                        <a:rPr lang="en-US" sz="1700" dirty="0">
                          <a:effectLst/>
                        </a:rPr>
                        <a:t>cat 5,5e,6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800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1000Base-LX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1000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Одномод — 5 км</a:t>
                      </a:r>
                      <a:br>
                        <a:rPr lang="ru-RU" sz="1700">
                          <a:effectLst/>
                        </a:rPr>
                      </a:br>
                      <a:r>
                        <a:rPr lang="ru-RU" sz="1700">
                          <a:effectLst/>
                        </a:rPr>
                        <a:t>Многомод — 550 м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оптоволоконный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51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1000Base-SX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1000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550 м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387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IEEE 802.3ab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1999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1000Base-T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1000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100 м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UTP/STP</a:t>
                      </a:r>
                      <a:r>
                        <a:rPr lang="ru-RU" sz="1700" dirty="0">
                          <a:effectLst/>
                        </a:rPr>
                        <a:t> </a:t>
                      </a:r>
                      <a:r>
                        <a:rPr lang="en-US" sz="1700" dirty="0">
                          <a:effectLst/>
                        </a:rPr>
                        <a:t>cat 5,5</a:t>
                      </a:r>
                      <a:r>
                        <a:rPr lang="ru-RU" sz="1700" dirty="0">
                          <a:effectLst/>
                        </a:rPr>
                        <a:t>е,6,7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516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TIA 854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2001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1000BASE‑TX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1000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100 м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UTP/STP</a:t>
                      </a:r>
                      <a:r>
                        <a:rPr lang="ru-RU" sz="1700" dirty="0">
                          <a:effectLst/>
                        </a:rPr>
                        <a:t> </a:t>
                      </a:r>
                      <a:r>
                        <a:rPr lang="en-US" sz="1700" dirty="0">
                          <a:effectLst/>
                        </a:rPr>
                        <a:t>cat 6,7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516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IEEE 802.3ah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2004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1000BASE‑LX10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1000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10 км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оптоволоконный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516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IEEE 802.3ah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2004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1000BASE‑BX10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1000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10 км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8009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IEEE 802.3ap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2007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1000BASE‑KX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1000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1 м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для объединительной платы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1516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non-standard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?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1000BASE‑EX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1000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40 км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оптоволоконный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1516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non-standard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?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1000BASE‑ZX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1000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70 км</a:t>
                      </a:r>
                    </a:p>
                  </a:txBody>
                  <a:tcPr marL="52781" marR="52781" marT="26390" marB="39586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378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346050"/>
          </a:xfrm>
        </p:spPr>
        <p:txBody>
          <a:bodyPr>
            <a:noAutofit/>
          </a:bodyPr>
          <a:lstStyle/>
          <a:p>
            <a:r>
              <a:rPr lang="ru-RU" sz="3200" b="1" dirty="0"/>
              <a:t>Беспроводные сети </a:t>
            </a:r>
            <a:r>
              <a:rPr lang="en-US" sz="3200" b="1" dirty="0"/>
              <a:t>WPAN</a:t>
            </a:r>
            <a:endParaRPr lang="ru-RU" sz="3200" b="1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201988" y="977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735487"/>
              </p:ext>
            </p:extLst>
          </p:nvPr>
        </p:nvGraphicFramePr>
        <p:xfrm>
          <a:off x="251520" y="993552"/>
          <a:ext cx="8496943" cy="482887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9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64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912"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effectLst/>
                        </a:rPr>
                        <a:t>Название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effectLst/>
                        </a:rPr>
                        <a:t>Стандарт</a:t>
                      </a:r>
                      <a:endParaRPr lang="ru-RU" sz="2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effectLst/>
                        </a:rPr>
                        <a:t>Скорость</a:t>
                      </a:r>
                      <a:endParaRPr lang="ru-RU" sz="2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effectLst/>
                        </a:rPr>
                        <a:t>Расстояние </a:t>
                      </a:r>
                      <a:endParaRPr lang="ru-RU" sz="2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effectLst/>
                        </a:rPr>
                        <a:t>частота</a:t>
                      </a:r>
                      <a:endParaRPr lang="ru-RU" sz="2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912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strike="noStrike" dirty="0">
                          <a:effectLst/>
                        </a:rPr>
                        <a:t>Bluetooth v. 1.1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>
                          <a:effectLst/>
                        </a:rPr>
                        <a:t>802.15.1</a:t>
                      </a:r>
                      <a:endParaRPr lang="ru-RU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effectLst/>
                        </a:rPr>
                        <a:t>0,7 Мбит/с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effectLst/>
                        </a:rPr>
                        <a:t>10 м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effectLst/>
                        </a:rPr>
                        <a:t>2,4 ГГц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912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strike="noStrike" dirty="0">
                          <a:effectLst/>
                        </a:rPr>
                        <a:t>Bluetooth v. 2.0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effectLst/>
                        </a:rPr>
                        <a:t>802.15.3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effectLst/>
                        </a:rPr>
                        <a:t>3 Мбит/с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effectLst/>
                        </a:rPr>
                        <a:t>100 м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006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strike="noStrike" dirty="0">
                          <a:effectLst/>
                        </a:rPr>
                        <a:t>Bluetooth v. 3.0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effectLst/>
                        </a:rPr>
                        <a:t>802.11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effectLst/>
                        </a:rPr>
                        <a:t>3 -24 Мбит/с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912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strike="noStrike" dirty="0">
                          <a:effectLst/>
                        </a:rPr>
                        <a:t>UWB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802.15.3a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>
                          <a:effectLst/>
                        </a:rPr>
                        <a:t>110—480 Мбит/с</a:t>
                      </a:r>
                      <a:endParaRPr lang="ru-RU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effectLst/>
                        </a:rPr>
                        <a:t>10 м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effectLst/>
                        </a:rPr>
                        <a:t>3,1—10,6 ГГц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1385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strike="noStrike" dirty="0">
                          <a:effectLst/>
                        </a:rPr>
                        <a:t>ZigBee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effectLst/>
                        </a:rPr>
                        <a:t>802.15.4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effectLst/>
                        </a:rPr>
                        <a:t>20 -250 Кбит/с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effectLst/>
                        </a:rPr>
                        <a:t>1—100 м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effectLst/>
                        </a:rPr>
                        <a:t>2,4 ГГц</a:t>
                      </a:r>
                      <a:br>
                        <a:rPr lang="ru-RU" sz="2000" dirty="0">
                          <a:effectLst/>
                        </a:rPr>
                      </a:br>
                      <a:r>
                        <a:rPr lang="ru-RU" sz="2000" dirty="0">
                          <a:effectLst/>
                        </a:rPr>
                        <a:t>(16 каналов), </a:t>
                      </a:r>
                    </a:p>
                    <a:p>
                      <a:pPr algn="ctr"/>
                      <a:r>
                        <a:rPr lang="ru-RU" sz="2000" dirty="0">
                          <a:effectLst/>
                        </a:rPr>
                        <a:t>915 МГц </a:t>
                      </a:r>
                      <a:br>
                        <a:rPr lang="ru-RU" sz="2000" dirty="0">
                          <a:effectLst/>
                        </a:rPr>
                      </a:br>
                      <a:r>
                        <a:rPr lang="ru-RU" sz="2000" dirty="0">
                          <a:effectLst/>
                        </a:rPr>
                        <a:t>(10 каналов), </a:t>
                      </a:r>
                    </a:p>
                    <a:p>
                      <a:pPr algn="ctr"/>
                      <a:r>
                        <a:rPr lang="ru-RU" sz="2000" dirty="0">
                          <a:effectLst/>
                        </a:rPr>
                        <a:t>868 МГц (один канал)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01385">
                <a:tc>
                  <a:txBody>
                    <a:bodyPr/>
                    <a:lstStyle/>
                    <a:p>
                      <a:pPr algn="ctr"/>
                      <a:r>
                        <a:rPr lang="ru-RU" sz="2000" b="1" u="none" strike="noStrike" dirty="0">
                          <a:effectLst/>
                        </a:rPr>
                        <a:t>Инфракрасный порт</a:t>
                      </a:r>
                      <a:endParaRPr lang="ru-RU" sz="2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IrDa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effectLst/>
                        </a:rPr>
                        <a:t>16 Мбит/с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5-50 </a:t>
                      </a:r>
                      <a:r>
                        <a:rPr lang="ru-RU" sz="2000" dirty="0">
                          <a:effectLst/>
                        </a:rPr>
                        <a:t>см,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effectLst/>
                        </a:rPr>
                        <a:t>односторонняя связь — до 10 м</a:t>
                      </a:r>
                      <a:endParaRPr lang="ru-RU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112" marR="28112" marT="14056" marB="1405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9765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507288" cy="706090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Сети </a:t>
            </a:r>
            <a:r>
              <a:rPr lang="ru-RU" sz="3600" b="1" dirty="0" err="1"/>
              <a:t>Gigabit</a:t>
            </a:r>
            <a:r>
              <a:rPr lang="ru-RU" sz="3600" dirty="0"/>
              <a:t> </a:t>
            </a:r>
            <a:r>
              <a:rPr lang="en-US" sz="3600" b="1" dirty="0"/>
              <a:t>Ethernet</a:t>
            </a:r>
            <a:r>
              <a:rPr lang="ru-RU" sz="3600" b="1" dirty="0"/>
              <a:t>. Проблема длины кабеля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866006"/>
            <a:ext cx="8784976" cy="5875361"/>
          </a:xfrm>
        </p:spPr>
        <p:txBody>
          <a:bodyPr>
            <a:normAutofit/>
          </a:bodyPr>
          <a:lstStyle/>
          <a:p>
            <a:r>
              <a:rPr lang="ru-RU" sz="2000" dirty="0"/>
              <a:t>Работа на скорости 1 Гбит/с -  отправки бита каждую наносекунду. </a:t>
            </a:r>
          </a:p>
          <a:p>
            <a:r>
              <a:rPr lang="ru-RU" sz="2000" b="1" dirty="0"/>
              <a:t>Витая пара:</a:t>
            </a:r>
          </a:p>
          <a:p>
            <a:pPr lvl="1"/>
            <a:r>
              <a:rPr lang="ru-RU" sz="2000" dirty="0"/>
              <a:t>Для 2х витой пары максимальная длина кабеля 25 м </a:t>
            </a:r>
          </a:p>
          <a:p>
            <a:pPr lvl="2"/>
            <a:r>
              <a:rPr lang="ru-RU" dirty="0"/>
              <a:t>Так как скорость большая длина кабеля для гарантии отсутствия коллизий уменьшена.</a:t>
            </a:r>
          </a:p>
          <a:p>
            <a:r>
              <a:rPr lang="ru-RU" sz="2000" b="1" dirty="0"/>
              <a:t>Оптоволокно:</a:t>
            </a:r>
          </a:p>
          <a:p>
            <a:pPr lvl="1"/>
            <a:r>
              <a:rPr lang="ru-RU" sz="2000" dirty="0"/>
              <a:t>Передача сигналов с помощью коротких волн возможна с дешевыми светодиодами. применяется с </a:t>
            </a:r>
            <a:r>
              <a:rPr lang="ru-RU" sz="2000" dirty="0" err="1"/>
              <a:t>многомодовым</a:t>
            </a:r>
            <a:r>
              <a:rPr lang="ru-RU" sz="2000" dirty="0"/>
              <a:t> волокном.</a:t>
            </a:r>
          </a:p>
          <a:p>
            <a:pPr lvl="2"/>
            <a:r>
              <a:rPr lang="ru-RU" sz="2000" dirty="0"/>
              <a:t>для 50-мкм волокна допустимая длина — не более 500м. </a:t>
            </a:r>
          </a:p>
          <a:p>
            <a:pPr lvl="2"/>
            <a:r>
              <a:rPr lang="ru-RU" sz="2000" dirty="0"/>
              <a:t>Передача сигналов на длинных волнах требует более дорогих лазеров.</a:t>
            </a:r>
          </a:p>
          <a:p>
            <a:pPr lvl="2"/>
            <a:r>
              <a:rPr lang="ru-RU" sz="2000" dirty="0"/>
              <a:t> в сочетании с </a:t>
            </a:r>
            <a:r>
              <a:rPr lang="ru-RU" sz="2000" dirty="0" err="1"/>
              <a:t>одномодовым</a:t>
            </a:r>
            <a:r>
              <a:rPr lang="ru-RU" sz="2000" dirty="0"/>
              <a:t> (10 мкм) волокном разрешается длина кабеля до 5 км.</a:t>
            </a:r>
          </a:p>
          <a:p>
            <a:pPr lvl="3"/>
            <a:r>
              <a:rPr lang="ru-RU" dirty="0"/>
              <a:t>Более поздние вариации стандарта допускали даже более длинные связи на </a:t>
            </a:r>
            <a:r>
              <a:rPr lang="ru-RU" dirty="0" err="1"/>
              <a:t>одномодовом</a:t>
            </a:r>
            <a:r>
              <a:rPr lang="ru-RU" dirty="0"/>
              <a:t> волокне.</a:t>
            </a:r>
          </a:p>
          <a:p>
            <a:pPr lvl="1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3360538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507288" cy="706090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Сети </a:t>
            </a:r>
            <a:r>
              <a:rPr lang="ru-RU" sz="3600" b="1" dirty="0" err="1"/>
              <a:t>Gigabit</a:t>
            </a:r>
            <a:r>
              <a:rPr lang="ru-RU" sz="3600" dirty="0"/>
              <a:t> </a:t>
            </a:r>
            <a:r>
              <a:rPr lang="en-US" sz="3600" b="1" dirty="0"/>
              <a:t>Ethernet</a:t>
            </a:r>
            <a:r>
              <a:rPr lang="ru-RU" sz="3600" b="1" dirty="0"/>
              <a:t>. Проблема длины кабеля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200" b="1" dirty="0"/>
              <a:t>Расширение носителя </a:t>
            </a:r>
            <a:r>
              <a:rPr lang="ru-RU" sz="2200" dirty="0"/>
              <a:t>(</a:t>
            </a:r>
            <a:r>
              <a:rPr lang="ru-RU" sz="2200" b="1" dirty="0" err="1"/>
              <a:t>carrier</a:t>
            </a:r>
            <a:r>
              <a:rPr lang="ru-RU" sz="2200" b="1" dirty="0"/>
              <a:t> </a:t>
            </a:r>
            <a:r>
              <a:rPr lang="ru-RU" sz="2200" b="1" dirty="0" err="1"/>
              <a:t>extension</a:t>
            </a:r>
            <a:r>
              <a:rPr lang="ru-RU" sz="2200" dirty="0"/>
              <a:t>). </a:t>
            </a:r>
          </a:p>
          <a:p>
            <a:pPr lvl="1"/>
            <a:r>
              <a:rPr lang="ru-RU" sz="2200" dirty="0"/>
              <a:t> аппаратура вставляет собственное поле заполнения, растягивающее нормальный кадр до 512 байт. </a:t>
            </a:r>
          </a:p>
          <a:p>
            <a:pPr lvl="1"/>
            <a:r>
              <a:rPr lang="ru-RU" sz="2200" dirty="0"/>
              <a:t> поле добавляется после </a:t>
            </a:r>
            <a:r>
              <a:rPr lang="en-US" sz="2200" dirty="0"/>
              <a:t>CRC – </a:t>
            </a:r>
            <a:r>
              <a:rPr lang="ru-RU" sz="2200" dirty="0"/>
              <a:t>не учитывается ПО.</a:t>
            </a:r>
          </a:p>
          <a:p>
            <a:pPr lvl="1"/>
            <a:r>
              <a:rPr lang="ru-RU" sz="2200" dirty="0"/>
              <a:t>Длина кабеля расширена до 200 м.</a:t>
            </a:r>
          </a:p>
          <a:p>
            <a:pPr lvl="2"/>
            <a:r>
              <a:rPr lang="ru-RU" sz="2200" dirty="0"/>
              <a:t>тратить 512 байт на передачу 64 байт  не эффективно.</a:t>
            </a:r>
          </a:p>
        </p:txBody>
      </p:sp>
      <p:graphicFrame>
        <p:nvGraphicFramePr>
          <p:cNvPr id="6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44893"/>
              </p:ext>
            </p:extLst>
          </p:nvPr>
        </p:nvGraphicFramePr>
        <p:xfrm>
          <a:off x="899592" y="4154993"/>
          <a:ext cx="5943600" cy="395288"/>
        </p:xfrm>
        <a:graphic>
          <a:graphicData uri="http://schemas.openxmlformats.org/drawingml/2006/table">
            <a:tbl>
              <a:tblPr/>
              <a:tblGrid>
                <a:gridCol w="108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52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Pre+SFD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DA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SA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T|L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LLC data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(Pad)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FCS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91"/>
          <p:cNvSpPr>
            <a:spLocks noChangeArrowheads="1"/>
          </p:cNvSpPr>
          <p:nvPr/>
        </p:nvSpPr>
        <p:spPr bwMode="auto">
          <a:xfrm>
            <a:off x="6843192" y="4154993"/>
            <a:ext cx="1524000" cy="3810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8" name="Rectangle 92"/>
          <p:cNvSpPr>
            <a:spLocks noChangeArrowheads="1"/>
          </p:cNvSpPr>
          <p:nvPr/>
        </p:nvSpPr>
        <p:spPr bwMode="auto">
          <a:xfrm>
            <a:off x="6852717" y="4169281"/>
            <a:ext cx="1362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1800" b="0">
                <a:effectLst/>
              </a:rPr>
              <a:t>расширение</a:t>
            </a:r>
          </a:p>
        </p:txBody>
      </p:sp>
      <p:sp>
        <p:nvSpPr>
          <p:cNvPr id="9" name="Line 93"/>
          <p:cNvSpPr>
            <a:spLocks noChangeShapeType="1"/>
          </p:cNvSpPr>
          <p:nvPr/>
        </p:nvSpPr>
        <p:spPr bwMode="auto">
          <a:xfrm>
            <a:off x="899592" y="4535993"/>
            <a:ext cx="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0" name="Line 94"/>
          <p:cNvSpPr>
            <a:spLocks noChangeShapeType="1"/>
          </p:cNvSpPr>
          <p:nvPr/>
        </p:nvSpPr>
        <p:spPr bwMode="auto">
          <a:xfrm>
            <a:off x="8367192" y="4535993"/>
            <a:ext cx="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1" name="Line 95"/>
          <p:cNvSpPr>
            <a:spLocks noChangeShapeType="1"/>
          </p:cNvSpPr>
          <p:nvPr/>
        </p:nvSpPr>
        <p:spPr bwMode="auto">
          <a:xfrm>
            <a:off x="6004992" y="5069393"/>
            <a:ext cx="2362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2" name="Line 96"/>
          <p:cNvSpPr>
            <a:spLocks noChangeShapeType="1"/>
          </p:cNvSpPr>
          <p:nvPr/>
        </p:nvSpPr>
        <p:spPr bwMode="auto">
          <a:xfrm flipH="1">
            <a:off x="899592" y="5069393"/>
            <a:ext cx="1828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3" name="Rectangle 97"/>
          <p:cNvSpPr>
            <a:spLocks noChangeArrowheads="1"/>
          </p:cNvSpPr>
          <p:nvPr/>
        </p:nvSpPr>
        <p:spPr bwMode="auto">
          <a:xfrm>
            <a:off x="3109392" y="4732843"/>
            <a:ext cx="2647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1800" b="0">
                <a:effectLst/>
              </a:rPr>
              <a:t>416 байт для </a:t>
            </a:r>
            <a:r>
              <a:rPr lang="en-US" altLang="ru-RU" sz="1800" b="0">
                <a:effectLst/>
              </a:rPr>
              <a:t>1000Base-X</a:t>
            </a:r>
            <a:endParaRPr lang="ru-RU" altLang="ru-RU" sz="1800" b="0">
              <a:effectLst/>
            </a:endParaRPr>
          </a:p>
          <a:p>
            <a:r>
              <a:rPr lang="ru-RU" altLang="ru-RU" sz="1800" b="0">
                <a:effectLst/>
              </a:rPr>
              <a:t>520 байт для 1000</a:t>
            </a:r>
            <a:r>
              <a:rPr lang="en-US" altLang="ru-RU" sz="1800" b="0">
                <a:effectLst/>
              </a:rPr>
              <a:t>Base-T</a:t>
            </a:r>
            <a:r>
              <a:rPr lang="ru-RU" altLang="ru-RU" sz="1800" b="0"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51294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507288" cy="706090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Сети </a:t>
            </a:r>
            <a:r>
              <a:rPr lang="ru-RU" sz="3600" b="1" dirty="0" err="1"/>
              <a:t>Gigabit</a:t>
            </a:r>
            <a:r>
              <a:rPr lang="ru-RU" sz="3600" dirty="0"/>
              <a:t> </a:t>
            </a:r>
            <a:r>
              <a:rPr lang="en-US" sz="3600" b="1" dirty="0"/>
              <a:t>Ethernet</a:t>
            </a:r>
            <a:r>
              <a:rPr lang="ru-RU" sz="3600" b="1" dirty="0"/>
              <a:t>. Проблема длины кабеля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Пакетная передача кадров </a:t>
            </a:r>
            <a:r>
              <a:rPr lang="ru-RU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(пакетная перегруженность </a:t>
            </a:r>
            <a:r>
              <a:rPr lang="ru-RU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</a:t>
            </a:r>
            <a:r>
              <a:rPr lang="ru-RU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bursting</a:t>
            </a:r>
            <a:r>
              <a:rPr lang="ru-RU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). </a:t>
            </a:r>
          </a:p>
          <a:p>
            <a:r>
              <a:rPr lang="ru-RU" sz="2200" dirty="0"/>
              <a:t>Увеличение  допустимой длины сегмента, </a:t>
            </a:r>
          </a:p>
          <a:p>
            <a:pPr lvl="1"/>
            <a:r>
              <a:rPr lang="ru-RU" sz="2200" dirty="0"/>
              <a:t>короткие кадры накапливаются и передаются вместе. </a:t>
            </a:r>
          </a:p>
          <a:p>
            <a:pPr lvl="1"/>
            <a:r>
              <a:rPr lang="ru-RU" sz="2200" dirty="0"/>
              <a:t>Передающая станция заполняет интервал между кадрами битами расширения несущей,</a:t>
            </a:r>
          </a:p>
          <a:p>
            <a:pPr lvl="2"/>
            <a:r>
              <a:rPr lang="ru-RU" sz="2000" dirty="0"/>
              <a:t>другие станции будут воздерживаться от передачи, пока она не освободит линию.</a:t>
            </a:r>
          </a:p>
          <a:p>
            <a:pPr lvl="1"/>
            <a:r>
              <a:rPr lang="ru-RU" sz="2200" dirty="0"/>
              <a:t>Длина пакета кадров до 65536 бит (8192 байт).</a:t>
            </a:r>
          </a:p>
          <a:p>
            <a:pPr lvl="2"/>
            <a:r>
              <a:rPr lang="ru-RU" sz="2000" dirty="0"/>
              <a:t>Длина включает полные пакеты от преамбулы до </a:t>
            </a:r>
            <a:r>
              <a:rPr lang="en-US" sz="2000" dirty="0"/>
              <a:t>CRC</a:t>
            </a:r>
            <a:endParaRPr lang="ru-RU" sz="2000" dirty="0"/>
          </a:p>
          <a:p>
            <a:r>
              <a:rPr lang="ru-RU" sz="2200" dirty="0"/>
              <a:t> Если полная длина пакета оказывается менее 512 байт, то, производится аппаратное заполнение фиктивными данными. </a:t>
            </a:r>
          </a:p>
          <a:p>
            <a:r>
              <a:rPr lang="ru-RU" sz="2200" dirty="0"/>
              <a:t>Режим актуален для полудуплексной работы</a:t>
            </a:r>
          </a:p>
          <a:p>
            <a:pPr lvl="1"/>
            <a:r>
              <a:rPr lang="ru-RU" sz="1800" dirty="0"/>
              <a:t>Так как в полнодуплексном режиме </a:t>
            </a:r>
            <a:r>
              <a:rPr lang="en-US" sz="1800" dirty="0"/>
              <a:t>CSMA/CD </a:t>
            </a:r>
            <a:r>
              <a:rPr lang="ru-RU" sz="1800" dirty="0"/>
              <a:t>не нужен.</a:t>
            </a:r>
          </a:p>
          <a:p>
            <a:endParaRPr lang="ru-RU" sz="2200" dirty="0"/>
          </a:p>
          <a:p>
            <a:pPr lvl="1"/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8265644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507288" cy="706090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Сети </a:t>
            </a:r>
            <a:r>
              <a:rPr lang="ru-RU" sz="3600" b="1" dirty="0" err="1"/>
              <a:t>Gigabit</a:t>
            </a:r>
            <a:r>
              <a:rPr lang="ru-RU" sz="3600" dirty="0"/>
              <a:t> </a:t>
            </a:r>
            <a:r>
              <a:rPr lang="en-US" sz="3600" b="1" dirty="0"/>
              <a:t>Ethernet</a:t>
            </a:r>
            <a:r>
              <a:rPr lang="ru-RU" sz="3600" b="1" dirty="0"/>
              <a:t>. Проблема длины кабеля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dirty="0"/>
              <a:t>в сетях </a:t>
            </a:r>
            <a:r>
              <a:rPr lang="ru-RU" sz="2400" dirty="0" err="1"/>
              <a:t>Gigabit</a:t>
            </a:r>
            <a:r>
              <a:rPr lang="ru-RU" sz="2400" dirty="0"/>
              <a:t> </a:t>
            </a:r>
            <a:r>
              <a:rPr lang="en-US" sz="2400" dirty="0"/>
              <a:t>Ethernet </a:t>
            </a:r>
            <a:r>
              <a:rPr lang="ru-RU" sz="2400" dirty="0"/>
              <a:t>допустимы </a:t>
            </a:r>
            <a:r>
              <a:rPr lang="ru-RU" sz="2400" b="1" dirty="0" err="1"/>
              <a:t>Джамбо</a:t>
            </a:r>
            <a:r>
              <a:rPr lang="ru-RU" sz="2400" b="1" dirty="0"/>
              <a:t>-пакеты </a:t>
            </a:r>
            <a:r>
              <a:rPr lang="ru-RU" sz="2400" dirty="0"/>
              <a:t>( </a:t>
            </a:r>
            <a:r>
              <a:rPr lang="ru-RU" sz="2400" b="1" dirty="0" err="1"/>
              <a:t>Jumbo</a:t>
            </a:r>
            <a:r>
              <a:rPr lang="ru-RU" sz="2400" b="1" dirty="0"/>
              <a:t> </a:t>
            </a:r>
            <a:r>
              <a:rPr lang="ru-RU" sz="2400" b="1" dirty="0" err="1"/>
              <a:t>frames</a:t>
            </a:r>
            <a:r>
              <a:rPr lang="ru-RU" sz="2400" dirty="0"/>
              <a:t>) допускают кадры длиной более 1500 байт, обычно до 9 Кбайт.</a:t>
            </a:r>
          </a:p>
          <a:p>
            <a:pPr lvl="1"/>
            <a:r>
              <a:rPr lang="ru-RU" sz="2000" dirty="0"/>
              <a:t>Не везде используются</a:t>
            </a:r>
          </a:p>
          <a:p>
            <a:pPr lvl="1"/>
            <a:r>
              <a:rPr lang="ru-RU" sz="2000" dirty="0"/>
              <a:t>Не являются стандартом </a:t>
            </a:r>
            <a:r>
              <a:rPr lang="en-US" sz="2000" dirty="0"/>
              <a:t>IEEE 802.3</a:t>
            </a:r>
          </a:p>
          <a:p>
            <a:pPr lvl="1"/>
            <a:r>
              <a:rPr lang="ru-RU" sz="2000" dirty="0"/>
              <a:t>Определяются на уровне сетевой карты (сетевой уровень должен позволять работать с кадрами до 9000 байт).</a:t>
            </a:r>
          </a:p>
          <a:p>
            <a:endParaRPr lang="ru-RU" sz="2200" dirty="0"/>
          </a:p>
          <a:p>
            <a:pPr lvl="1"/>
            <a:endParaRPr lang="ru-RU" sz="22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62" y="3789040"/>
            <a:ext cx="4439758" cy="19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228" y="3789039"/>
            <a:ext cx="4470712" cy="19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24355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5" y="1124744"/>
            <a:ext cx="4619625" cy="40386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507288" cy="706090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Сети </a:t>
            </a:r>
            <a:r>
              <a:rPr lang="ru-RU" sz="3600" b="1" dirty="0" err="1"/>
              <a:t>Gigabit</a:t>
            </a:r>
            <a:r>
              <a:rPr lang="ru-RU" sz="3600" dirty="0"/>
              <a:t> </a:t>
            </a:r>
            <a:r>
              <a:rPr lang="en-US" sz="3600" b="1" dirty="0"/>
              <a:t>Ethernet</a:t>
            </a:r>
            <a:r>
              <a:rPr lang="ru-RU" sz="3600" b="1" dirty="0"/>
              <a:t>. Архитектура стандарта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915938"/>
            <a:ext cx="4968552" cy="5544616"/>
          </a:xfrm>
        </p:spPr>
        <p:txBody>
          <a:bodyPr>
            <a:normAutofit/>
          </a:bodyPr>
          <a:lstStyle/>
          <a:p>
            <a:pPr marL="742950" lvl="2" indent="-342900"/>
            <a:r>
              <a:rPr lang="ru-RU" sz="2000" dirty="0"/>
              <a:t>Логическое кодирование 8B/10B</a:t>
            </a:r>
          </a:p>
          <a:p>
            <a:pPr marL="742950" lvl="2" indent="-342900"/>
            <a:r>
              <a:rPr lang="ru-RU" sz="2000" dirty="0"/>
              <a:t>Линейное кодирование </a:t>
            </a:r>
            <a:r>
              <a:rPr lang="en-US" sz="2000" dirty="0"/>
              <a:t>NRZI  </a:t>
            </a:r>
            <a:endParaRPr lang="ru-RU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2200" dirty="0"/>
              <a:t>Функция кодирования - </a:t>
            </a:r>
            <a:r>
              <a:rPr lang="en-US" sz="2200" dirty="0"/>
              <a:t>PCS</a:t>
            </a:r>
            <a:endParaRPr lang="ru-RU" sz="22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2200" dirty="0" err="1"/>
              <a:t>среданезависимый</a:t>
            </a:r>
            <a:r>
              <a:rPr lang="ru-RU" sz="2200" dirty="0"/>
              <a:t> интерфейс </a:t>
            </a:r>
            <a:br>
              <a:rPr lang="en-US" sz="2200" dirty="0"/>
            </a:br>
            <a:r>
              <a:rPr lang="ru-RU" sz="2200" dirty="0"/>
              <a:t>GMII.</a:t>
            </a:r>
            <a:endParaRPr lang="en-US" sz="2200" dirty="0"/>
          </a:p>
          <a:p>
            <a:pPr marL="742950" lvl="2" indent="-342900"/>
            <a:r>
              <a:rPr lang="ru-RU" sz="2000" dirty="0"/>
              <a:t>Расширенный интерфейс </a:t>
            </a:r>
            <a:r>
              <a:rPr lang="en-US" sz="2000" dirty="0"/>
              <a:t>MII</a:t>
            </a:r>
            <a:endParaRPr lang="ru-RU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ru-RU" sz="2200" dirty="0"/>
          </a:p>
        </p:txBody>
      </p:sp>
      <p:pic>
        <p:nvPicPr>
          <p:cNvPr id="6" name="Picture 2" descr="Physiscal Interfaces"/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437112"/>
            <a:ext cx="4472100" cy="1853984"/>
          </a:xfrm>
          <a:prstGeom prst="rect">
            <a:avLst/>
          </a:prstGeom>
          <a:noFill/>
          <a:ln w="12700">
            <a:solidFill>
              <a:srgbClr val="548DD4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9112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507288" cy="706090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Сети </a:t>
            </a:r>
            <a:r>
              <a:rPr lang="ru-RU" sz="3600" b="1" dirty="0" err="1"/>
              <a:t>Gigabit</a:t>
            </a:r>
            <a:r>
              <a:rPr lang="ru-RU" sz="3600" dirty="0"/>
              <a:t> </a:t>
            </a:r>
            <a:r>
              <a:rPr lang="en-US" sz="3600" b="1" dirty="0"/>
              <a:t>Ethernet</a:t>
            </a:r>
            <a:r>
              <a:rPr lang="ru-RU" sz="3600" b="1" dirty="0"/>
              <a:t>. Архитектура стандарта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2676" y="764704"/>
            <a:ext cx="8640960" cy="5544616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200" spc="-70" dirty="0"/>
              <a:t>GMII</a:t>
            </a:r>
            <a:r>
              <a:rPr lang="ru-RU" sz="2200" spc="-70" dirty="0"/>
              <a:t> интерфейс. - Независимый от среды интерфейс (</a:t>
            </a:r>
            <a:r>
              <a:rPr lang="en-US" sz="2200" spc="-70" dirty="0"/>
              <a:t>gigabit media independent interface</a:t>
            </a:r>
            <a:r>
              <a:rPr lang="ru-RU" sz="2200" spc="-70" dirty="0"/>
              <a:t>)  - расширение </a:t>
            </a:r>
            <a:r>
              <a:rPr lang="en-US" sz="2200" spc="-70" dirty="0"/>
              <a:t>MII</a:t>
            </a:r>
            <a:endParaRPr lang="ru-RU" sz="2200" spc="-70" dirty="0"/>
          </a:p>
          <a:p>
            <a:pPr lvl="1">
              <a:defRPr/>
            </a:pPr>
            <a:r>
              <a:rPr lang="ru-RU" sz="2000" spc="-70" dirty="0"/>
              <a:t>обеспечивает взаимодействие между уровнем </a:t>
            </a:r>
            <a:r>
              <a:rPr lang="en-US" sz="2000" spc="-70" dirty="0"/>
              <a:t>MAC</a:t>
            </a:r>
            <a:r>
              <a:rPr lang="ru-RU" sz="2000" spc="-70" dirty="0"/>
              <a:t> и физическим уровнем. </a:t>
            </a:r>
          </a:p>
          <a:p>
            <a:pPr>
              <a:defRPr/>
            </a:pPr>
            <a:r>
              <a:rPr lang="ru-RU" sz="2200" spc="-70" dirty="0"/>
              <a:t>отдельные 8 битные шины для  приемника и передатчика (</a:t>
            </a:r>
            <a:r>
              <a:rPr lang="en-US" sz="2200" spc="-70" dirty="0"/>
              <a:t>Rx </a:t>
            </a:r>
            <a:r>
              <a:rPr lang="ru-RU" sz="2200" spc="-70" dirty="0"/>
              <a:t>и </a:t>
            </a:r>
            <a:r>
              <a:rPr lang="en-US" sz="2200" spc="-70" dirty="0" err="1"/>
              <a:t>Tx</a:t>
            </a:r>
            <a:r>
              <a:rPr lang="en-US" sz="2200" spc="-70" dirty="0"/>
              <a:t>)</a:t>
            </a:r>
            <a:endParaRPr lang="ru-RU" sz="2200" spc="-70" dirty="0"/>
          </a:p>
          <a:p>
            <a:pPr lvl="1">
              <a:defRPr/>
            </a:pPr>
            <a:r>
              <a:rPr lang="ru-RU" sz="1800" spc="-70" dirty="0"/>
              <a:t>может поддерживать как полудуплексный, так и дуплексный режимы. </a:t>
            </a:r>
            <a:endParaRPr lang="en-US" sz="1800" spc="-70" dirty="0"/>
          </a:p>
          <a:p>
            <a:pPr>
              <a:defRPr/>
            </a:pPr>
            <a:r>
              <a:rPr lang="ru-RU" sz="2200" spc="-70" dirty="0"/>
              <a:t>Расширенная шина управления</a:t>
            </a:r>
          </a:p>
          <a:p>
            <a:pPr lvl="1">
              <a:defRPr/>
            </a:pPr>
            <a:r>
              <a:rPr lang="ru-RU" sz="2000" spc="-70" dirty="0"/>
              <a:t>синхронизации (</a:t>
            </a:r>
            <a:r>
              <a:rPr lang="en-US" sz="2000" spc="-70" dirty="0"/>
              <a:t>clock signal </a:t>
            </a:r>
            <a:r>
              <a:rPr lang="en-US" sz="2000" spc="-70" dirty="0" err="1"/>
              <a:t>Tx</a:t>
            </a:r>
            <a:r>
              <a:rPr lang="en-US" sz="2000" spc="-70" dirty="0"/>
              <a:t> </a:t>
            </a:r>
            <a:r>
              <a:rPr lang="ru-RU" sz="2000" spc="-70" dirty="0"/>
              <a:t>и </a:t>
            </a:r>
            <a:r>
              <a:rPr lang="en-US" sz="2000" spc="-70" dirty="0"/>
              <a:t>Rx</a:t>
            </a:r>
            <a:r>
              <a:rPr lang="ru-RU" sz="2000" spc="-70" dirty="0"/>
              <a:t>), </a:t>
            </a:r>
          </a:p>
          <a:p>
            <a:pPr lvl="1">
              <a:defRPr/>
            </a:pPr>
            <a:r>
              <a:rPr lang="ru-RU" sz="2000" spc="-70" dirty="0"/>
              <a:t> два сигнала состояния линии – </a:t>
            </a:r>
            <a:endParaRPr lang="en-US" sz="2000" spc="-70" dirty="0"/>
          </a:p>
          <a:p>
            <a:pPr lvl="1">
              <a:defRPr/>
            </a:pPr>
            <a:r>
              <a:rPr lang="ru-RU" sz="2000" spc="-70" dirty="0"/>
              <a:t> наличие сигнала на линии</a:t>
            </a:r>
            <a:r>
              <a:rPr lang="en-US" sz="2000" spc="-70" dirty="0"/>
              <a:t> (</a:t>
            </a:r>
            <a:r>
              <a:rPr lang="en-US" sz="2000" spc="-70" dirty="0" err="1"/>
              <a:t>En</a:t>
            </a:r>
            <a:r>
              <a:rPr lang="en-US" sz="2000" spc="-70" dirty="0"/>
              <a:t>/</a:t>
            </a:r>
            <a:r>
              <a:rPr lang="en-US" sz="2000" spc="-70" dirty="0" err="1"/>
              <a:t>Dv</a:t>
            </a:r>
            <a:r>
              <a:rPr lang="en-US" sz="2000" spc="-70" dirty="0"/>
              <a:t>)</a:t>
            </a:r>
          </a:p>
          <a:p>
            <a:pPr lvl="1">
              <a:defRPr/>
            </a:pPr>
            <a:r>
              <a:rPr lang="ru-RU" sz="2000" spc="-70" dirty="0"/>
              <a:t>об отсутствии коллизий</a:t>
            </a:r>
            <a:r>
              <a:rPr lang="en-US" sz="2000" spc="-70" dirty="0"/>
              <a:t> (</a:t>
            </a:r>
            <a:r>
              <a:rPr lang="en-US" sz="2000" spc="-70" dirty="0" err="1"/>
              <a:t>Er</a:t>
            </a:r>
            <a:r>
              <a:rPr lang="en-US" sz="2000" spc="-70" dirty="0"/>
              <a:t>)</a:t>
            </a:r>
            <a:r>
              <a:rPr lang="ru-RU" sz="2000" spc="-70" dirty="0"/>
              <a:t> </a:t>
            </a:r>
            <a:endParaRPr lang="en-US" sz="2000" spc="-7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ru-RU" sz="2200" spc="-7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2800201"/>
            <a:ext cx="3219450" cy="3667125"/>
          </a:xfrm>
          <a:prstGeom prst="rect">
            <a:avLst/>
          </a:prstGeom>
        </p:spPr>
      </p:pic>
      <p:pic>
        <p:nvPicPr>
          <p:cNvPr id="17410" name="Picture 2" descr="https://www.microsemi.com/images/VSC/big/vsc85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47482"/>
            <a:ext cx="4655803" cy="211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79912" y="444909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 GMII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05407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507288" cy="706090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Сети </a:t>
            </a:r>
            <a:r>
              <a:rPr lang="ru-RU" sz="3600" b="1" dirty="0" err="1"/>
              <a:t>Gigabit</a:t>
            </a:r>
            <a:r>
              <a:rPr lang="ru-RU" sz="3600" dirty="0"/>
              <a:t> </a:t>
            </a:r>
            <a:r>
              <a:rPr lang="en-US" sz="3600" b="1" dirty="0"/>
              <a:t>Ethernet</a:t>
            </a:r>
            <a:r>
              <a:rPr lang="ru-RU" sz="3600" b="1" dirty="0"/>
              <a:t>. Архитектура стандарта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2676" y="764704"/>
            <a:ext cx="8640960" cy="5544616"/>
          </a:xfrm>
        </p:spPr>
        <p:txBody>
          <a:bodyPr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endParaRPr lang="ru-RU" sz="2200" spc="-70" dirty="0"/>
          </a:p>
        </p:txBody>
      </p:sp>
      <p:pic>
        <p:nvPicPr>
          <p:cNvPr id="17410" name="Picture 2" descr="https://www.microsemi.com/images/VSC/big/vsc85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108430"/>
            <a:ext cx="5975878" cy="270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190756" y="373909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 GMII</a:t>
            </a:r>
            <a:endParaRPr lang="ru-RU" dirty="0"/>
          </a:p>
        </p:txBody>
      </p:sp>
      <p:pic>
        <p:nvPicPr>
          <p:cNvPr id="20482" name="Picture 2" descr="http://citforum.ru/nets/semenov/4/41/10G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67028"/>
            <a:ext cx="6470761" cy="255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136" y="3128284"/>
            <a:ext cx="2931418" cy="333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83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090" y="3645024"/>
            <a:ext cx="5154822" cy="31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Сети </a:t>
            </a:r>
            <a:r>
              <a:rPr lang="ru-RU" sz="2800" b="1" dirty="0" err="1"/>
              <a:t>Gigabit</a:t>
            </a:r>
            <a:r>
              <a:rPr lang="ru-RU" sz="2800" dirty="0"/>
              <a:t> </a:t>
            </a:r>
            <a:r>
              <a:rPr lang="en-US" sz="2800" b="1" dirty="0"/>
              <a:t>Ethernet</a:t>
            </a:r>
            <a:r>
              <a:rPr lang="ru-RU" sz="2800" b="1" dirty="0"/>
              <a:t>. Система кодирования </a:t>
            </a:r>
            <a:r>
              <a:rPr lang="en-US" sz="2800" b="1" dirty="0"/>
              <a:t>8B/10B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5544616"/>
          </a:xfrm>
        </p:spPr>
        <p:txBody>
          <a:bodyPr>
            <a:normAutofit/>
          </a:bodyPr>
          <a:lstStyle/>
          <a:p>
            <a:r>
              <a:rPr lang="ru-RU" sz="2000" dirty="0"/>
              <a:t>система кодирования 8B/10B, </a:t>
            </a:r>
            <a:endParaRPr lang="en-US" sz="2000" dirty="0"/>
          </a:p>
          <a:p>
            <a:pPr lvl="1"/>
            <a:r>
              <a:rPr lang="ru-RU" sz="2000" dirty="0"/>
              <a:t>Используется 256 комбинаций из 1024</a:t>
            </a:r>
          </a:p>
          <a:p>
            <a:r>
              <a:rPr lang="ru-RU" sz="2000" dirty="0"/>
              <a:t>Кодовые слов сбалансировано </a:t>
            </a:r>
          </a:p>
          <a:p>
            <a:pPr marL="457200" lvl="3" indent="12700" algn="just">
              <a:spcBef>
                <a:spcPts val="0"/>
              </a:spcBef>
              <a:defRPr/>
            </a:pPr>
            <a:r>
              <a:rPr lang="ru-RU" dirty="0"/>
              <a:t>позволяет избежать более 4 идентичных бит подряд, и ни в одном коде не должно быть более 6 нулей или 6 единиц. </a:t>
            </a:r>
            <a:endParaRPr lang="en-US" dirty="0"/>
          </a:p>
          <a:p>
            <a:pPr marL="457200" lvl="3" indent="12700" algn="just">
              <a:spcBef>
                <a:spcPts val="0"/>
              </a:spcBef>
              <a:defRPr/>
            </a:pPr>
            <a:r>
              <a:rPr lang="en-US" dirty="0"/>
              <a:t> </a:t>
            </a:r>
            <a:r>
              <a:rPr lang="ru-RU" dirty="0"/>
              <a:t>Для</a:t>
            </a:r>
            <a:r>
              <a:rPr lang="en-US" dirty="0"/>
              <a:t> </a:t>
            </a:r>
            <a:r>
              <a:rPr lang="ru-RU" dirty="0"/>
              <a:t>синхронизации.</a:t>
            </a:r>
          </a:p>
          <a:p>
            <a:pPr marL="358775" lvl="2"/>
            <a:r>
              <a:rPr lang="ru-RU" sz="2000" dirty="0"/>
              <a:t>Представляет собой сумму </a:t>
            </a:r>
            <a:r>
              <a:rPr lang="en-US" sz="2000" dirty="0"/>
              <a:t>5B6B </a:t>
            </a:r>
            <a:r>
              <a:rPr lang="ru-RU" sz="2000" dirty="0"/>
              <a:t>и </a:t>
            </a:r>
            <a:r>
              <a:rPr lang="en-US" sz="2000" dirty="0"/>
              <a:t>3B4B</a:t>
            </a:r>
          </a:p>
          <a:p>
            <a:pPr marL="358775" lvl="2"/>
            <a:r>
              <a:rPr lang="ru-RU" sz="2000" dirty="0"/>
              <a:t>Используется 2 варианта кодирования</a:t>
            </a:r>
          </a:p>
          <a:p>
            <a:pPr marL="815975" lvl="4"/>
            <a:r>
              <a:rPr lang="en-US" sz="1800" dirty="0"/>
              <a:t>D7.0 = 1110001011 (Current RD-)</a:t>
            </a:r>
          </a:p>
          <a:p>
            <a:pPr marL="815975" lvl="4"/>
            <a:r>
              <a:rPr lang="en-US" sz="1800" dirty="0"/>
              <a:t>D7.0 = 0001110100 (Current RD+)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5383888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Сети </a:t>
            </a:r>
            <a:r>
              <a:rPr lang="ru-RU" sz="2800" b="1" dirty="0" err="1"/>
              <a:t>Gigabit</a:t>
            </a:r>
            <a:r>
              <a:rPr lang="ru-RU" sz="2800" dirty="0"/>
              <a:t> </a:t>
            </a:r>
            <a:r>
              <a:rPr lang="en-US" sz="2800" b="1" dirty="0"/>
              <a:t>Ethernet</a:t>
            </a:r>
            <a:r>
              <a:rPr lang="ru-RU" sz="2800" b="1" dirty="0"/>
              <a:t>. Система кодирования </a:t>
            </a:r>
            <a:r>
              <a:rPr lang="en-US" sz="2800" b="1" dirty="0"/>
              <a:t>8B/10B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5544616"/>
          </a:xfrm>
        </p:spPr>
        <p:txBody>
          <a:bodyPr>
            <a:normAutofit/>
          </a:bodyPr>
          <a:lstStyle/>
          <a:p>
            <a:pPr marL="342900" lvl="2" indent="-342900"/>
            <a:r>
              <a:rPr lang="ru-RU" sz="2000" dirty="0"/>
              <a:t>Код </a:t>
            </a:r>
            <a:r>
              <a:rPr lang="en-US" sz="2000" dirty="0"/>
              <a:t>8B10B </a:t>
            </a:r>
            <a:r>
              <a:rPr lang="ru-RU" sz="2000" dirty="0"/>
              <a:t>представляет собой сумму </a:t>
            </a:r>
            <a:r>
              <a:rPr lang="en-US" sz="2000" dirty="0"/>
              <a:t>5B6B </a:t>
            </a:r>
            <a:r>
              <a:rPr lang="ru-RU" sz="2000" dirty="0"/>
              <a:t>и </a:t>
            </a:r>
            <a:r>
              <a:rPr lang="en-US" sz="2000" dirty="0"/>
              <a:t>3B4B</a:t>
            </a:r>
          </a:p>
          <a:p>
            <a:pPr lvl="2"/>
            <a:r>
              <a:rPr lang="ru-RU" sz="2000" dirty="0"/>
              <a:t>Используется 2 варианта кодирования</a:t>
            </a:r>
          </a:p>
          <a:p>
            <a:pPr lvl="3"/>
            <a:r>
              <a:rPr lang="en-US" sz="1800" dirty="0"/>
              <a:t>D7.0 = 1110001011 (Current RD-)</a:t>
            </a:r>
          </a:p>
          <a:p>
            <a:pPr lvl="3"/>
            <a:r>
              <a:rPr lang="en-US" sz="1800" dirty="0"/>
              <a:t>D7.0 = 0001110100 (Current RD+)</a:t>
            </a:r>
            <a:endParaRPr lang="ru-RU" sz="1800" dirty="0"/>
          </a:p>
          <a:p>
            <a:pPr lvl="3"/>
            <a:endParaRPr lang="ru-RU" sz="1800" dirty="0"/>
          </a:p>
          <a:p>
            <a:pPr lvl="3"/>
            <a:endParaRPr lang="ru-RU" sz="1800" dirty="0"/>
          </a:p>
          <a:p>
            <a:pPr lvl="3"/>
            <a:endParaRPr lang="ru-RU" sz="1800" dirty="0"/>
          </a:p>
          <a:p>
            <a:pPr lvl="3"/>
            <a:endParaRPr lang="ru-RU" sz="1800" dirty="0"/>
          </a:p>
          <a:p>
            <a:pPr lvl="3"/>
            <a:endParaRPr lang="ru-RU" sz="1800" dirty="0"/>
          </a:p>
          <a:p>
            <a:pPr lvl="3"/>
            <a:r>
              <a:rPr lang="ru-RU" sz="1800" dirty="0"/>
              <a:t>Использование специальных символов разделителей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48880"/>
            <a:ext cx="64865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293096"/>
            <a:ext cx="59150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2900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Сети </a:t>
            </a:r>
            <a:r>
              <a:rPr lang="ru-RU" sz="2800" b="1" dirty="0" err="1"/>
              <a:t>Gigabit</a:t>
            </a:r>
            <a:r>
              <a:rPr lang="ru-RU" sz="2800" dirty="0"/>
              <a:t> </a:t>
            </a:r>
            <a:r>
              <a:rPr lang="en-US" sz="2800" b="1" dirty="0"/>
              <a:t>Ethernet</a:t>
            </a:r>
            <a:r>
              <a:rPr lang="ru-RU" sz="2800" b="1" dirty="0"/>
              <a:t>. Система кодирования </a:t>
            </a:r>
            <a:r>
              <a:rPr lang="en-US" sz="2800" b="1" dirty="0"/>
              <a:t>8B/10B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5544616"/>
          </a:xfrm>
        </p:spPr>
        <p:txBody>
          <a:bodyPr>
            <a:normAutofit/>
          </a:bodyPr>
          <a:lstStyle/>
          <a:p>
            <a:pPr marL="342900" lvl="2" indent="-342900"/>
            <a:r>
              <a:rPr lang="ru-RU" sz="2000" dirty="0"/>
              <a:t>Код </a:t>
            </a:r>
            <a:r>
              <a:rPr lang="en-US" sz="2000" dirty="0"/>
              <a:t>8B10B </a:t>
            </a:r>
            <a:r>
              <a:rPr lang="ru-RU" sz="2000" dirty="0"/>
              <a:t>представляет собой сумму </a:t>
            </a:r>
            <a:r>
              <a:rPr lang="en-US" sz="2000" dirty="0"/>
              <a:t>5B6B </a:t>
            </a:r>
            <a:r>
              <a:rPr lang="ru-RU" sz="2000" dirty="0"/>
              <a:t>и </a:t>
            </a:r>
            <a:r>
              <a:rPr lang="en-US" sz="2000" dirty="0"/>
              <a:t>3B4B</a:t>
            </a:r>
          </a:p>
          <a:p>
            <a:pPr lvl="2"/>
            <a:r>
              <a:rPr lang="ru-RU" sz="2000" dirty="0"/>
              <a:t>Используется 2 варианта кодирования</a:t>
            </a:r>
          </a:p>
          <a:p>
            <a:pPr lvl="3"/>
            <a:r>
              <a:rPr lang="en-US" sz="1800" dirty="0"/>
              <a:t>D7.0 = 1110001011 (Current RD-)</a:t>
            </a:r>
          </a:p>
          <a:p>
            <a:pPr lvl="3"/>
            <a:r>
              <a:rPr lang="en-US" sz="1800" dirty="0"/>
              <a:t>D7.0 = 0001110100 (Current RD+)</a:t>
            </a:r>
            <a:endParaRPr lang="ru-RU" sz="1800" dirty="0"/>
          </a:p>
          <a:p>
            <a:pPr lvl="3"/>
            <a:endParaRPr lang="ru-RU" sz="1800" dirty="0"/>
          </a:p>
          <a:p>
            <a:pPr lvl="3"/>
            <a:endParaRPr lang="ru-RU" sz="1800" dirty="0"/>
          </a:p>
          <a:p>
            <a:pPr lvl="3"/>
            <a:endParaRPr lang="ru-RU" sz="1800" dirty="0"/>
          </a:p>
          <a:p>
            <a:pPr lvl="3"/>
            <a:endParaRPr lang="ru-RU" sz="1800" dirty="0"/>
          </a:p>
          <a:p>
            <a:pPr lvl="3"/>
            <a:endParaRPr lang="ru-RU" sz="18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348880"/>
            <a:ext cx="6153926" cy="344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2812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Эталонные модели и стеки протоколов вычислительных сетей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232848" cy="1752600"/>
          </a:xfrm>
        </p:spPr>
        <p:txBody>
          <a:bodyPr/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Вычислительные сети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83500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06090"/>
          </a:xfrm>
        </p:spPr>
        <p:txBody>
          <a:bodyPr>
            <a:noAutofit/>
          </a:bodyPr>
          <a:lstStyle/>
          <a:p>
            <a:r>
              <a:rPr lang="ru-RU" sz="2800" b="1" dirty="0"/>
              <a:t>Сети </a:t>
            </a:r>
            <a:r>
              <a:rPr lang="ru-RU" sz="2800" b="1" dirty="0" err="1"/>
              <a:t>Gigabit</a:t>
            </a:r>
            <a:r>
              <a:rPr lang="ru-RU" sz="2800" dirty="0"/>
              <a:t> </a:t>
            </a:r>
            <a:r>
              <a:rPr lang="en-US" sz="2800" b="1" dirty="0"/>
              <a:t>Ethernet</a:t>
            </a:r>
            <a:r>
              <a:rPr lang="ru-RU" sz="2800" b="1" dirty="0"/>
              <a:t>. </a:t>
            </a:r>
            <a:r>
              <a:rPr lang="en-US" sz="2800" b="1" dirty="0"/>
              <a:t>PAM5 </a:t>
            </a:r>
            <a:r>
              <a:rPr lang="ru-RU" sz="2800" b="1" dirty="0"/>
              <a:t>кодирование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4752528"/>
          </a:xfrm>
        </p:spPr>
        <p:txBody>
          <a:bodyPr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rgbClr val="000000"/>
                </a:solidFill>
                <a:latin typeface="+mj-lt"/>
                <a:cs typeface="Times New Roman" pitchFamily="18" charset="0"/>
              </a:rPr>
              <a:t>Сигнал имеет 5 уровней  {–2, –1, 0, +1, +2}.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rgbClr val="000000"/>
                </a:solidFill>
                <a:latin typeface="+mj-lt"/>
                <a:cs typeface="Times New Roman" pitchFamily="18" charset="0"/>
              </a:rPr>
              <a:t>Четыре уровня {–2, –1, +1, +2} кодирование информации </a:t>
            </a:r>
            <a:r>
              <a:rPr lang="en-US" altLang="ru-RU" sz="2000" dirty="0">
                <a:solidFill>
                  <a:srgbClr val="000000"/>
                </a:solidFill>
                <a:latin typeface="+mj-lt"/>
                <a:cs typeface="Times New Roman" pitchFamily="18" charset="0"/>
              </a:rPr>
              <a:t>{</a:t>
            </a:r>
            <a:r>
              <a:rPr lang="ru-RU" altLang="ru-RU" sz="2000" dirty="0">
                <a:solidFill>
                  <a:srgbClr val="000000"/>
                </a:solidFill>
                <a:latin typeface="+mj-lt"/>
                <a:cs typeface="Times New Roman" pitchFamily="18" charset="0"/>
              </a:rPr>
              <a:t>00, 01, 10 и 11</a:t>
            </a:r>
            <a:r>
              <a:rPr lang="en-US" altLang="ru-RU" sz="2000" dirty="0">
                <a:solidFill>
                  <a:srgbClr val="000000"/>
                </a:solidFill>
                <a:latin typeface="+mj-lt"/>
                <a:cs typeface="Times New Roman" pitchFamily="18" charset="0"/>
              </a:rPr>
              <a:t>}</a:t>
            </a:r>
            <a:r>
              <a:rPr lang="ru-RU" altLang="ru-RU" sz="2000" dirty="0">
                <a:solidFill>
                  <a:srgbClr val="000000"/>
                </a:solidFill>
                <a:latin typeface="+mj-lt"/>
                <a:cs typeface="Times New Roman" pitchFamily="18" charset="0"/>
              </a:rPr>
              <a:t>. 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rgbClr val="000000"/>
                </a:solidFill>
                <a:latin typeface="+mj-lt"/>
                <a:cs typeface="Times New Roman" pitchFamily="18" charset="0"/>
              </a:rPr>
              <a:t>Уровень 0 (</a:t>
            </a:r>
            <a:r>
              <a:rPr lang="ru-RU" altLang="ru-RU" sz="2000" dirty="0" err="1">
                <a:solidFill>
                  <a:srgbClr val="000000"/>
                </a:solidFill>
                <a:latin typeface="+mj-lt"/>
                <a:cs typeface="Times New Roman" pitchFamily="18" charset="0"/>
              </a:rPr>
              <a:t>Forward</a:t>
            </a:r>
            <a:r>
              <a:rPr lang="ru-RU" altLang="ru-RU" sz="2000" dirty="0">
                <a:solidFill>
                  <a:srgbClr val="000000"/>
                </a:solidFill>
                <a:latin typeface="+mj-lt"/>
                <a:cs typeface="Times New Roman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+mj-lt"/>
                <a:cs typeface="Times New Roman" pitchFamily="18" charset="0"/>
              </a:rPr>
              <a:t>Error</a:t>
            </a:r>
            <a:r>
              <a:rPr lang="ru-RU" altLang="ru-RU" sz="2000" dirty="0">
                <a:solidFill>
                  <a:srgbClr val="000000"/>
                </a:solidFill>
                <a:latin typeface="+mj-lt"/>
                <a:cs typeface="Times New Roman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+mj-lt"/>
                <a:cs typeface="Times New Roman" pitchFamily="18" charset="0"/>
              </a:rPr>
              <a:t>Correction</a:t>
            </a:r>
            <a:r>
              <a:rPr lang="ru-RU" altLang="ru-RU" sz="2000" dirty="0">
                <a:solidFill>
                  <a:srgbClr val="000000"/>
                </a:solidFill>
                <a:latin typeface="+mj-lt"/>
                <a:cs typeface="Times New Roman" pitchFamily="18" charset="0"/>
              </a:rPr>
              <a:t>, FEC) для коррекции ошибок.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rgbClr val="000000"/>
                </a:solidFill>
                <a:cs typeface="Times New Roman" pitchFamily="18" charset="0"/>
              </a:rPr>
              <a:t>реализуется кодером </a:t>
            </a:r>
            <a:r>
              <a:rPr lang="ru-RU" altLang="ru-RU" sz="2000" dirty="0" err="1">
                <a:solidFill>
                  <a:srgbClr val="000000"/>
                </a:solidFill>
                <a:cs typeface="Times New Roman" pitchFamily="18" charset="0"/>
              </a:rPr>
              <a:t>Треллиса</a:t>
            </a:r>
            <a:r>
              <a:rPr lang="ru-RU" altLang="ru-RU" sz="2000" dirty="0">
                <a:solidFill>
                  <a:srgbClr val="000000"/>
                </a:solidFill>
                <a:cs typeface="Times New Roman" pitchFamily="18" charset="0"/>
              </a:rPr>
              <a:t> и декодером </a:t>
            </a:r>
            <a:r>
              <a:rPr lang="ru-RU" altLang="ru-RU" sz="2000" dirty="0" err="1">
                <a:solidFill>
                  <a:srgbClr val="000000"/>
                </a:solidFill>
                <a:cs typeface="Times New Roman" pitchFamily="18" charset="0"/>
              </a:rPr>
              <a:t>Витерби</a:t>
            </a:r>
            <a:r>
              <a:rPr lang="ru-RU" altLang="ru-RU" sz="2000" dirty="0">
                <a:solidFill>
                  <a:srgbClr val="000000"/>
                </a:solidFill>
                <a:cs typeface="Times New Roman" pitchFamily="18" charset="0"/>
              </a:rPr>
              <a:t>.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rgbClr val="000000"/>
                </a:solidFill>
                <a:cs typeface="Times New Roman" pitchFamily="18" charset="0"/>
              </a:rPr>
              <a:t>позволяет увеличить помехоустойчивость приемника на 6 дБ. 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rgbClr val="000000"/>
                </a:solidFill>
                <a:latin typeface="+mj-lt"/>
                <a:cs typeface="Times New Roman" pitchFamily="18" charset="0"/>
              </a:rPr>
              <a:t>Битовая скорость в два раза больше </a:t>
            </a:r>
            <a:r>
              <a:rPr lang="ru-RU" altLang="ru-RU" sz="2000" dirty="0" err="1">
                <a:solidFill>
                  <a:srgbClr val="000000"/>
                </a:solidFill>
                <a:latin typeface="+mj-lt"/>
                <a:cs typeface="Times New Roman" pitchFamily="18" charset="0"/>
              </a:rPr>
              <a:t>бодовой</a:t>
            </a:r>
            <a:r>
              <a:rPr lang="ru-RU" altLang="ru-RU" sz="2000" dirty="0">
                <a:solidFill>
                  <a:srgbClr val="000000"/>
                </a:solidFill>
                <a:latin typeface="+mj-lt"/>
                <a:cs typeface="Times New Roman" pitchFamily="18" charset="0"/>
              </a:rPr>
              <a:t>.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rgbClr val="000000"/>
                </a:solidFill>
                <a:latin typeface="+mj-lt"/>
                <a:cs typeface="Times New Roman" pitchFamily="18" charset="0"/>
              </a:rPr>
              <a:t>в одном дискретном состоянии кодируется два бита,</a:t>
            </a:r>
            <a:endParaRPr lang="ru-RU" altLang="ru-RU" sz="2000" dirty="0">
              <a:latin typeface="+mj-lt"/>
              <a:cs typeface="Arial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rgbClr val="000000"/>
                </a:solidFill>
                <a:latin typeface="+mj-lt"/>
                <a:cs typeface="Times New Roman" pitchFamily="18" charset="0"/>
              </a:rPr>
              <a:t>кабель 5-й кат. частота 125 МГц (</a:t>
            </a:r>
            <a:r>
              <a:rPr lang="ru-RU" altLang="ru-RU" sz="2000" dirty="0" err="1">
                <a:solidFill>
                  <a:srgbClr val="000000"/>
                </a:solidFill>
                <a:latin typeface="+mj-lt"/>
                <a:cs typeface="Times New Roman" pitchFamily="18" charset="0"/>
              </a:rPr>
              <a:t>Мбод</a:t>
            </a:r>
            <a:r>
              <a:rPr lang="ru-RU" altLang="ru-RU" sz="2000" dirty="0">
                <a:solidFill>
                  <a:srgbClr val="000000"/>
                </a:solidFill>
                <a:latin typeface="+mj-lt"/>
                <a:cs typeface="Times New Roman" pitchFamily="18" charset="0"/>
              </a:rPr>
              <a:t>/с),  скорость 250 Мбит/с.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rgbClr val="000000"/>
                </a:solidFill>
                <a:latin typeface="+mj-lt"/>
                <a:cs typeface="Times New Roman" pitchFamily="18" charset="0"/>
              </a:rPr>
              <a:t>4 кабеля 1000 Мбит/с, </a:t>
            </a:r>
          </a:p>
          <a:p>
            <a:endParaRPr lang="ru-RU" sz="2000" dirty="0">
              <a:latin typeface="+mj-lt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440814"/>
            <a:ext cx="184731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8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1" y="3933056"/>
            <a:ext cx="6353321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63888" y="3748390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Кодирование </a:t>
            </a:r>
            <a:r>
              <a:rPr lang="en-US" dirty="0"/>
              <a:t>PAM5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72332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36555" y="274638"/>
            <a:ext cx="8450245" cy="562074"/>
          </a:xfrm>
        </p:spPr>
        <p:txBody>
          <a:bodyPr>
            <a:noAutofit/>
          </a:bodyPr>
          <a:lstStyle/>
          <a:p>
            <a:r>
              <a:rPr lang="ru-RU" sz="3000" b="1" dirty="0"/>
              <a:t>Сети </a:t>
            </a:r>
            <a:r>
              <a:rPr lang="ru-RU" sz="3000" b="1" dirty="0" err="1"/>
              <a:t>Gigabit</a:t>
            </a:r>
            <a:r>
              <a:rPr lang="ru-RU" sz="3000" b="1" dirty="0"/>
              <a:t> </a:t>
            </a:r>
            <a:r>
              <a:rPr lang="en-US" sz="3000" b="1" dirty="0"/>
              <a:t>Ethernet</a:t>
            </a:r>
            <a:r>
              <a:rPr lang="ru-RU" sz="3000" b="1" dirty="0"/>
              <a:t>. Подключение 1000</a:t>
            </a:r>
            <a:r>
              <a:rPr lang="en-US" sz="3000" b="1" dirty="0"/>
              <a:t>Base T</a:t>
            </a:r>
            <a:endParaRPr lang="ru-RU" sz="3000" b="1" dirty="0"/>
          </a:p>
        </p:txBody>
      </p:sp>
      <p:grpSp>
        <p:nvGrpSpPr>
          <p:cNvPr id="13" name="Group 73"/>
          <p:cNvGrpSpPr>
            <a:grpSpLocks/>
          </p:cNvGrpSpPr>
          <p:nvPr/>
        </p:nvGrpSpPr>
        <p:grpSpPr bwMode="auto">
          <a:xfrm>
            <a:off x="236555" y="1768475"/>
            <a:ext cx="8610600" cy="990600"/>
            <a:chOff x="144" y="1056"/>
            <a:chExt cx="5424" cy="624"/>
          </a:xfrm>
        </p:grpSpPr>
        <p:sp>
          <p:nvSpPr>
            <p:cNvPr id="14" name="Rectangle 40"/>
            <p:cNvSpPr>
              <a:spLocks noChangeArrowheads="1"/>
            </p:cNvSpPr>
            <p:nvPr/>
          </p:nvSpPr>
          <p:spPr bwMode="auto">
            <a:xfrm>
              <a:off x="144" y="1056"/>
              <a:ext cx="138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ru-RU" sz="1600">
                  <a:effectLst/>
                </a:rPr>
                <a:t>250 Mbps TXD&lt;6</a:t>
              </a:r>
              <a:r>
                <a:rPr lang="ru-RU" altLang="ru-RU" sz="1600">
                  <a:effectLst/>
                </a:rPr>
                <a:t>:7</a:t>
              </a:r>
              <a:r>
                <a:rPr lang="en-US" altLang="ru-RU" sz="1600">
                  <a:effectLst/>
                </a:rPr>
                <a:t>&gt;</a:t>
              </a:r>
              <a:endParaRPr lang="ru-RU" altLang="ru-RU" sz="1600">
                <a:effectLst/>
              </a:endParaRPr>
            </a:p>
          </p:txBody>
        </p:sp>
        <p:sp>
          <p:nvSpPr>
            <p:cNvPr id="15" name="Rectangle 44"/>
            <p:cNvSpPr>
              <a:spLocks noChangeArrowheads="1"/>
            </p:cNvSpPr>
            <p:nvPr/>
          </p:nvSpPr>
          <p:spPr bwMode="auto">
            <a:xfrm>
              <a:off x="2256" y="1200"/>
              <a:ext cx="240" cy="384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6" name="Freeform 45"/>
            <p:cNvSpPr>
              <a:spLocks/>
            </p:cNvSpPr>
            <p:nvPr/>
          </p:nvSpPr>
          <p:spPr bwMode="auto">
            <a:xfrm>
              <a:off x="1536" y="1104"/>
              <a:ext cx="192" cy="288"/>
            </a:xfrm>
            <a:custGeom>
              <a:avLst/>
              <a:gdLst>
                <a:gd name="T0" fmla="*/ 0 w 192"/>
                <a:gd name="T1" fmla="*/ 0 h 288"/>
                <a:gd name="T2" fmla="*/ 192 w 192"/>
                <a:gd name="T3" fmla="*/ 144 h 288"/>
                <a:gd name="T4" fmla="*/ 0 w 192"/>
                <a:gd name="T5" fmla="*/ 288 h 288"/>
                <a:gd name="T6" fmla="*/ 0 w 192"/>
                <a:gd name="T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288">
                  <a:moveTo>
                    <a:pt x="0" y="0"/>
                  </a:moveTo>
                  <a:lnTo>
                    <a:pt x="192" y="144"/>
                  </a:lnTo>
                  <a:lnTo>
                    <a:pt x="0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7" name="Freeform 47"/>
            <p:cNvSpPr>
              <a:spLocks/>
            </p:cNvSpPr>
            <p:nvPr/>
          </p:nvSpPr>
          <p:spPr bwMode="auto">
            <a:xfrm flipV="1">
              <a:off x="2496" y="1344"/>
              <a:ext cx="720" cy="48"/>
            </a:xfrm>
            <a:custGeom>
              <a:avLst/>
              <a:gdLst>
                <a:gd name="T0" fmla="*/ 0 w 384"/>
                <a:gd name="T1" fmla="*/ 48 h 152"/>
                <a:gd name="T2" fmla="*/ 48 w 384"/>
                <a:gd name="T3" fmla="*/ 144 h 152"/>
                <a:gd name="T4" fmla="*/ 96 w 384"/>
                <a:gd name="T5" fmla="*/ 0 h 152"/>
                <a:gd name="T6" fmla="*/ 144 w 384"/>
                <a:gd name="T7" fmla="*/ 144 h 152"/>
                <a:gd name="T8" fmla="*/ 192 w 384"/>
                <a:gd name="T9" fmla="*/ 0 h 152"/>
                <a:gd name="T10" fmla="*/ 240 w 384"/>
                <a:gd name="T11" fmla="*/ 144 h 152"/>
                <a:gd name="T12" fmla="*/ 288 w 384"/>
                <a:gd name="T13" fmla="*/ 0 h 152"/>
                <a:gd name="T14" fmla="*/ 336 w 384"/>
                <a:gd name="T15" fmla="*/ 144 h 152"/>
                <a:gd name="T16" fmla="*/ 384 w 384"/>
                <a:gd name="T1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52">
                  <a:moveTo>
                    <a:pt x="0" y="48"/>
                  </a:moveTo>
                  <a:cubicBezTo>
                    <a:pt x="16" y="100"/>
                    <a:pt x="32" y="152"/>
                    <a:pt x="48" y="144"/>
                  </a:cubicBezTo>
                  <a:cubicBezTo>
                    <a:pt x="64" y="136"/>
                    <a:pt x="80" y="0"/>
                    <a:pt x="96" y="0"/>
                  </a:cubicBezTo>
                  <a:cubicBezTo>
                    <a:pt x="112" y="0"/>
                    <a:pt x="128" y="144"/>
                    <a:pt x="144" y="144"/>
                  </a:cubicBezTo>
                  <a:cubicBezTo>
                    <a:pt x="160" y="144"/>
                    <a:pt x="176" y="0"/>
                    <a:pt x="192" y="0"/>
                  </a:cubicBezTo>
                  <a:cubicBezTo>
                    <a:pt x="208" y="0"/>
                    <a:pt x="224" y="144"/>
                    <a:pt x="240" y="144"/>
                  </a:cubicBezTo>
                  <a:cubicBezTo>
                    <a:pt x="256" y="144"/>
                    <a:pt x="272" y="0"/>
                    <a:pt x="288" y="0"/>
                  </a:cubicBezTo>
                  <a:cubicBezTo>
                    <a:pt x="304" y="0"/>
                    <a:pt x="320" y="144"/>
                    <a:pt x="336" y="144"/>
                  </a:cubicBezTo>
                  <a:cubicBezTo>
                    <a:pt x="352" y="144"/>
                    <a:pt x="368" y="72"/>
                    <a:pt x="384" y="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" name="Freeform 48"/>
            <p:cNvSpPr>
              <a:spLocks/>
            </p:cNvSpPr>
            <p:nvPr/>
          </p:nvSpPr>
          <p:spPr bwMode="auto">
            <a:xfrm>
              <a:off x="2496" y="1344"/>
              <a:ext cx="720" cy="48"/>
            </a:xfrm>
            <a:custGeom>
              <a:avLst/>
              <a:gdLst>
                <a:gd name="T0" fmla="*/ 0 w 384"/>
                <a:gd name="T1" fmla="*/ 48 h 152"/>
                <a:gd name="T2" fmla="*/ 48 w 384"/>
                <a:gd name="T3" fmla="*/ 144 h 152"/>
                <a:gd name="T4" fmla="*/ 96 w 384"/>
                <a:gd name="T5" fmla="*/ 0 h 152"/>
                <a:gd name="T6" fmla="*/ 144 w 384"/>
                <a:gd name="T7" fmla="*/ 144 h 152"/>
                <a:gd name="T8" fmla="*/ 192 w 384"/>
                <a:gd name="T9" fmla="*/ 0 h 152"/>
                <a:gd name="T10" fmla="*/ 240 w 384"/>
                <a:gd name="T11" fmla="*/ 144 h 152"/>
                <a:gd name="T12" fmla="*/ 288 w 384"/>
                <a:gd name="T13" fmla="*/ 0 h 152"/>
                <a:gd name="T14" fmla="*/ 336 w 384"/>
                <a:gd name="T15" fmla="*/ 144 h 152"/>
                <a:gd name="T16" fmla="*/ 384 w 384"/>
                <a:gd name="T1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52">
                  <a:moveTo>
                    <a:pt x="0" y="48"/>
                  </a:moveTo>
                  <a:cubicBezTo>
                    <a:pt x="16" y="100"/>
                    <a:pt x="32" y="152"/>
                    <a:pt x="48" y="144"/>
                  </a:cubicBezTo>
                  <a:cubicBezTo>
                    <a:pt x="64" y="136"/>
                    <a:pt x="80" y="0"/>
                    <a:pt x="96" y="0"/>
                  </a:cubicBezTo>
                  <a:cubicBezTo>
                    <a:pt x="112" y="0"/>
                    <a:pt x="128" y="144"/>
                    <a:pt x="144" y="144"/>
                  </a:cubicBezTo>
                  <a:cubicBezTo>
                    <a:pt x="160" y="144"/>
                    <a:pt x="176" y="0"/>
                    <a:pt x="192" y="0"/>
                  </a:cubicBezTo>
                  <a:cubicBezTo>
                    <a:pt x="208" y="0"/>
                    <a:pt x="224" y="144"/>
                    <a:pt x="240" y="144"/>
                  </a:cubicBezTo>
                  <a:cubicBezTo>
                    <a:pt x="256" y="144"/>
                    <a:pt x="272" y="0"/>
                    <a:pt x="288" y="0"/>
                  </a:cubicBezTo>
                  <a:cubicBezTo>
                    <a:pt x="304" y="0"/>
                    <a:pt x="320" y="144"/>
                    <a:pt x="336" y="144"/>
                  </a:cubicBezTo>
                  <a:cubicBezTo>
                    <a:pt x="352" y="144"/>
                    <a:pt x="368" y="72"/>
                    <a:pt x="384" y="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" name="Rectangle 49"/>
            <p:cNvSpPr>
              <a:spLocks noChangeArrowheads="1"/>
            </p:cNvSpPr>
            <p:nvPr/>
          </p:nvSpPr>
          <p:spPr bwMode="auto">
            <a:xfrm>
              <a:off x="3216" y="1200"/>
              <a:ext cx="240" cy="384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" name="Rectangle 50"/>
            <p:cNvSpPr>
              <a:spLocks noChangeArrowheads="1"/>
            </p:cNvSpPr>
            <p:nvPr/>
          </p:nvSpPr>
          <p:spPr bwMode="auto">
            <a:xfrm>
              <a:off x="1488" y="1152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ru-RU" altLang="ru-RU" sz="1800" b="0">
                  <a:effectLst/>
                </a:rPr>
                <a:t>Т</a:t>
              </a:r>
            </a:p>
          </p:txBody>
        </p:sp>
        <p:sp>
          <p:nvSpPr>
            <p:cNvPr id="21" name="Freeform 51"/>
            <p:cNvSpPr>
              <a:spLocks/>
            </p:cNvSpPr>
            <p:nvPr/>
          </p:nvSpPr>
          <p:spPr bwMode="auto">
            <a:xfrm flipH="1">
              <a:off x="1516" y="1392"/>
              <a:ext cx="215" cy="288"/>
            </a:xfrm>
            <a:custGeom>
              <a:avLst/>
              <a:gdLst>
                <a:gd name="T0" fmla="*/ 0 w 192"/>
                <a:gd name="T1" fmla="*/ 0 h 288"/>
                <a:gd name="T2" fmla="*/ 192 w 192"/>
                <a:gd name="T3" fmla="*/ 144 h 288"/>
                <a:gd name="T4" fmla="*/ 0 w 192"/>
                <a:gd name="T5" fmla="*/ 288 h 288"/>
                <a:gd name="T6" fmla="*/ 0 w 192"/>
                <a:gd name="T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288">
                  <a:moveTo>
                    <a:pt x="0" y="0"/>
                  </a:moveTo>
                  <a:lnTo>
                    <a:pt x="192" y="144"/>
                  </a:lnTo>
                  <a:lnTo>
                    <a:pt x="0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" name="Rectangle 52"/>
            <p:cNvSpPr>
              <a:spLocks noChangeArrowheads="1"/>
            </p:cNvSpPr>
            <p:nvPr/>
          </p:nvSpPr>
          <p:spPr bwMode="auto">
            <a:xfrm flipH="1">
              <a:off x="1564" y="1440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ru-RU" sz="1800" b="0">
                  <a:effectLst/>
                </a:rPr>
                <a:t>R</a:t>
              </a:r>
              <a:endParaRPr lang="ru-RU" altLang="ru-RU" sz="1800" b="0">
                <a:effectLst/>
              </a:endParaRPr>
            </a:p>
          </p:txBody>
        </p:sp>
        <p:sp>
          <p:nvSpPr>
            <p:cNvPr id="23" name="Line 53"/>
            <p:cNvSpPr>
              <a:spLocks noChangeShapeType="1"/>
            </p:cNvSpPr>
            <p:nvPr/>
          </p:nvSpPr>
          <p:spPr bwMode="auto">
            <a:xfrm>
              <a:off x="1728" y="1248"/>
              <a:ext cx="52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4" name="Line 54"/>
            <p:cNvSpPr>
              <a:spLocks noChangeShapeType="1"/>
            </p:cNvSpPr>
            <p:nvPr/>
          </p:nvSpPr>
          <p:spPr bwMode="auto">
            <a:xfrm flipH="1">
              <a:off x="1728" y="1536"/>
              <a:ext cx="528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5" name="Line 55"/>
            <p:cNvSpPr>
              <a:spLocks noChangeShapeType="1"/>
            </p:cNvSpPr>
            <p:nvPr/>
          </p:nvSpPr>
          <p:spPr bwMode="auto">
            <a:xfrm>
              <a:off x="720" y="1248"/>
              <a:ext cx="81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6" name="Line 56"/>
            <p:cNvSpPr>
              <a:spLocks noChangeShapeType="1"/>
            </p:cNvSpPr>
            <p:nvPr/>
          </p:nvSpPr>
          <p:spPr bwMode="auto">
            <a:xfrm flipH="1">
              <a:off x="720" y="1536"/>
              <a:ext cx="768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7" name="Rectangle 57"/>
            <p:cNvSpPr>
              <a:spLocks noChangeArrowheads="1"/>
            </p:cNvSpPr>
            <p:nvPr/>
          </p:nvSpPr>
          <p:spPr bwMode="auto">
            <a:xfrm>
              <a:off x="192" y="1344"/>
              <a:ext cx="13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ru-RU" sz="1600">
                  <a:effectLst/>
                </a:rPr>
                <a:t>250 Mbps RXD&lt;</a:t>
              </a:r>
              <a:r>
                <a:rPr lang="ru-RU" altLang="ru-RU" sz="1600">
                  <a:effectLst/>
                </a:rPr>
                <a:t>6</a:t>
              </a:r>
              <a:r>
                <a:rPr lang="en-US" altLang="ru-RU" sz="1600">
                  <a:effectLst/>
                </a:rPr>
                <a:t>:</a:t>
              </a:r>
              <a:r>
                <a:rPr lang="ru-RU" altLang="ru-RU" sz="1600">
                  <a:effectLst/>
                </a:rPr>
                <a:t>7</a:t>
              </a:r>
              <a:r>
                <a:rPr lang="en-US" altLang="ru-RU" sz="1600">
                  <a:effectLst/>
                </a:rPr>
                <a:t>&gt;</a:t>
              </a:r>
              <a:endParaRPr lang="ru-RU" altLang="ru-RU" sz="1600">
                <a:effectLst/>
              </a:endParaRPr>
            </a:p>
          </p:txBody>
        </p:sp>
        <p:sp>
          <p:nvSpPr>
            <p:cNvPr id="28" name="Line 60"/>
            <p:cNvSpPr>
              <a:spLocks noChangeShapeType="1"/>
            </p:cNvSpPr>
            <p:nvPr/>
          </p:nvSpPr>
          <p:spPr bwMode="auto">
            <a:xfrm>
              <a:off x="3456" y="1248"/>
              <a:ext cx="52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9" name="Line 61"/>
            <p:cNvSpPr>
              <a:spLocks noChangeShapeType="1"/>
            </p:cNvSpPr>
            <p:nvPr/>
          </p:nvSpPr>
          <p:spPr bwMode="auto">
            <a:xfrm flipH="1">
              <a:off x="3456" y="1536"/>
              <a:ext cx="528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0" name="Freeform 62"/>
            <p:cNvSpPr>
              <a:spLocks/>
            </p:cNvSpPr>
            <p:nvPr/>
          </p:nvSpPr>
          <p:spPr bwMode="auto">
            <a:xfrm>
              <a:off x="3984" y="1104"/>
              <a:ext cx="192" cy="288"/>
            </a:xfrm>
            <a:custGeom>
              <a:avLst/>
              <a:gdLst>
                <a:gd name="T0" fmla="*/ 0 w 192"/>
                <a:gd name="T1" fmla="*/ 0 h 288"/>
                <a:gd name="T2" fmla="*/ 192 w 192"/>
                <a:gd name="T3" fmla="*/ 144 h 288"/>
                <a:gd name="T4" fmla="*/ 0 w 192"/>
                <a:gd name="T5" fmla="*/ 288 h 288"/>
                <a:gd name="T6" fmla="*/ 0 w 192"/>
                <a:gd name="T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288">
                  <a:moveTo>
                    <a:pt x="0" y="0"/>
                  </a:moveTo>
                  <a:lnTo>
                    <a:pt x="192" y="144"/>
                  </a:lnTo>
                  <a:lnTo>
                    <a:pt x="0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1" name="Rectangle 63"/>
            <p:cNvSpPr>
              <a:spLocks noChangeArrowheads="1"/>
            </p:cNvSpPr>
            <p:nvPr/>
          </p:nvSpPr>
          <p:spPr bwMode="auto">
            <a:xfrm>
              <a:off x="3936" y="1152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ru-RU" sz="1800" b="0">
                  <a:effectLst/>
                </a:rPr>
                <a:t>R</a:t>
              </a:r>
              <a:endParaRPr lang="ru-RU" altLang="ru-RU" sz="1800" b="0">
                <a:effectLst/>
              </a:endParaRPr>
            </a:p>
          </p:txBody>
        </p:sp>
        <p:sp>
          <p:nvSpPr>
            <p:cNvPr id="32" name="Freeform 64"/>
            <p:cNvSpPr>
              <a:spLocks/>
            </p:cNvSpPr>
            <p:nvPr/>
          </p:nvSpPr>
          <p:spPr bwMode="auto">
            <a:xfrm flipH="1">
              <a:off x="3964" y="1392"/>
              <a:ext cx="215" cy="288"/>
            </a:xfrm>
            <a:custGeom>
              <a:avLst/>
              <a:gdLst>
                <a:gd name="T0" fmla="*/ 0 w 192"/>
                <a:gd name="T1" fmla="*/ 0 h 288"/>
                <a:gd name="T2" fmla="*/ 192 w 192"/>
                <a:gd name="T3" fmla="*/ 144 h 288"/>
                <a:gd name="T4" fmla="*/ 0 w 192"/>
                <a:gd name="T5" fmla="*/ 288 h 288"/>
                <a:gd name="T6" fmla="*/ 0 w 192"/>
                <a:gd name="T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288">
                  <a:moveTo>
                    <a:pt x="0" y="0"/>
                  </a:moveTo>
                  <a:lnTo>
                    <a:pt x="192" y="144"/>
                  </a:lnTo>
                  <a:lnTo>
                    <a:pt x="0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3" name="Rectangle 65"/>
            <p:cNvSpPr>
              <a:spLocks noChangeArrowheads="1"/>
            </p:cNvSpPr>
            <p:nvPr/>
          </p:nvSpPr>
          <p:spPr bwMode="auto">
            <a:xfrm flipH="1">
              <a:off x="4016" y="1440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ru-RU" sz="1800" b="0">
                  <a:effectLst/>
                </a:rPr>
                <a:t>T</a:t>
              </a:r>
              <a:endParaRPr lang="ru-RU" altLang="ru-RU" sz="1800" b="0">
                <a:effectLst/>
              </a:endParaRPr>
            </a:p>
          </p:txBody>
        </p:sp>
        <p:sp>
          <p:nvSpPr>
            <p:cNvPr id="34" name="Rectangle 66"/>
            <p:cNvSpPr>
              <a:spLocks noChangeArrowheads="1"/>
            </p:cNvSpPr>
            <p:nvPr/>
          </p:nvSpPr>
          <p:spPr bwMode="auto">
            <a:xfrm>
              <a:off x="4167" y="1056"/>
              <a:ext cx="140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ru-RU" sz="1600">
                  <a:effectLst/>
                </a:rPr>
                <a:t>TXD&lt;</a:t>
              </a:r>
              <a:r>
                <a:rPr lang="ru-RU" altLang="ru-RU" sz="1600">
                  <a:effectLst/>
                </a:rPr>
                <a:t>6</a:t>
              </a:r>
              <a:r>
                <a:rPr lang="en-US" altLang="ru-RU" sz="1600">
                  <a:effectLst/>
                </a:rPr>
                <a:t>:</a:t>
              </a:r>
              <a:r>
                <a:rPr lang="ru-RU" altLang="ru-RU" sz="1600">
                  <a:effectLst/>
                </a:rPr>
                <a:t>7</a:t>
              </a:r>
              <a:r>
                <a:rPr lang="en-US" altLang="ru-RU" sz="1600">
                  <a:effectLst/>
                </a:rPr>
                <a:t>&gt; 250 Mbps</a:t>
              </a:r>
              <a:endParaRPr lang="ru-RU" altLang="ru-RU" sz="1600">
                <a:effectLst/>
              </a:endParaRPr>
            </a:p>
          </p:txBody>
        </p:sp>
        <p:sp>
          <p:nvSpPr>
            <p:cNvPr id="35" name="Line 67"/>
            <p:cNvSpPr>
              <a:spLocks noChangeShapeType="1"/>
            </p:cNvSpPr>
            <p:nvPr/>
          </p:nvSpPr>
          <p:spPr bwMode="auto">
            <a:xfrm>
              <a:off x="4167" y="1248"/>
              <a:ext cx="81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6" name="Line 68"/>
            <p:cNvSpPr>
              <a:spLocks noChangeShapeType="1"/>
            </p:cNvSpPr>
            <p:nvPr/>
          </p:nvSpPr>
          <p:spPr bwMode="auto">
            <a:xfrm flipH="1">
              <a:off x="4167" y="1536"/>
              <a:ext cx="768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7" name="Rectangle 69"/>
            <p:cNvSpPr>
              <a:spLocks noChangeArrowheads="1"/>
            </p:cNvSpPr>
            <p:nvPr/>
          </p:nvSpPr>
          <p:spPr bwMode="auto">
            <a:xfrm>
              <a:off x="4224" y="1344"/>
              <a:ext cx="13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ru-RU" sz="1600">
                  <a:effectLst/>
                </a:rPr>
                <a:t>RXD&lt;</a:t>
              </a:r>
              <a:r>
                <a:rPr lang="ru-RU" altLang="ru-RU" sz="1600">
                  <a:effectLst/>
                </a:rPr>
                <a:t>6</a:t>
              </a:r>
              <a:r>
                <a:rPr lang="en-US" altLang="ru-RU" sz="1600">
                  <a:effectLst/>
                </a:rPr>
                <a:t>:</a:t>
              </a:r>
              <a:r>
                <a:rPr lang="ru-RU" altLang="ru-RU" sz="1600">
                  <a:effectLst/>
                </a:rPr>
                <a:t>7</a:t>
              </a:r>
              <a:r>
                <a:rPr lang="en-US" altLang="ru-RU" sz="1600">
                  <a:effectLst/>
                </a:rPr>
                <a:t>&gt; 250 Mbps</a:t>
              </a:r>
              <a:endParaRPr lang="ru-RU" altLang="ru-RU" sz="1600">
                <a:effectLst/>
              </a:endParaRPr>
            </a:p>
          </p:txBody>
        </p:sp>
        <p:sp>
          <p:nvSpPr>
            <p:cNvPr id="38" name="Rectangle 72"/>
            <p:cNvSpPr>
              <a:spLocks noChangeArrowheads="1"/>
            </p:cNvSpPr>
            <p:nvPr/>
          </p:nvSpPr>
          <p:spPr bwMode="auto">
            <a:xfrm>
              <a:off x="2496" y="1152"/>
              <a:ext cx="73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ru-RU" sz="1600">
                  <a:effectLst/>
                </a:rPr>
                <a:t>125 Mbaud</a:t>
              </a:r>
              <a:endParaRPr lang="ru-RU" altLang="ru-RU" sz="1600">
                <a:effectLst/>
              </a:endParaRPr>
            </a:p>
          </p:txBody>
        </p:sp>
      </p:grpSp>
      <p:grpSp>
        <p:nvGrpSpPr>
          <p:cNvPr id="39" name="Group 74"/>
          <p:cNvGrpSpPr>
            <a:grpSpLocks/>
          </p:cNvGrpSpPr>
          <p:nvPr/>
        </p:nvGrpSpPr>
        <p:grpSpPr bwMode="auto">
          <a:xfrm>
            <a:off x="236555" y="2911475"/>
            <a:ext cx="8610600" cy="990600"/>
            <a:chOff x="144" y="1056"/>
            <a:chExt cx="5424" cy="624"/>
          </a:xfrm>
        </p:grpSpPr>
        <p:sp>
          <p:nvSpPr>
            <p:cNvPr id="40" name="Rectangle 75"/>
            <p:cNvSpPr>
              <a:spLocks noChangeArrowheads="1"/>
            </p:cNvSpPr>
            <p:nvPr/>
          </p:nvSpPr>
          <p:spPr bwMode="auto">
            <a:xfrm>
              <a:off x="144" y="1056"/>
              <a:ext cx="138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ru-RU" sz="1600">
                  <a:effectLst/>
                </a:rPr>
                <a:t>250 Mbps TXD&lt;4:5&gt;</a:t>
              </a:r>
              <a:endParaRPr lang="ru-RU" altLang="ru-RU" sz="1600">
                <a:effectLst/>
              </a:endParaRPr>
            </a:p>
          </p:txBody>
        </p:sp>
        <p:sp>
          <p:nvSpPr>
            <p:cNvPr id="41" name="Rectangle 76"/>
            <p:cNvSpPr>
              <a:spLocks noChangeArrowheads="1"/>
            </p:cNvSpPr>
            <p:nvPr/>
          </p:nvSpPr>
          <p:spPr bwMode="auto">
            <a:xfrm>
              <a:off x="2256" y="1200"/>
              <a:ext cx="240" cy="384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2" name="Freeform 77"/>
            <p:cNvSpPr>
              <a:spLocks/>
            </p:cNvSpPr>
            <p:nvPr/>
          </p:nvSpPr>
          <p:spPr bwMode="auto">
            <a:xfrm>
              <a:off x="1536" y="1104"/>
              <a:ext cx="192" cy="288"/>
            </a:xfrm>
            <a:custGeom>
              <a:avLst/>
              <a:gdLst>
                <a:gd name="T0" fmla="*/ 0 w 192"/>
                <a:gd name="T1" fmla="*/ 0 h 288"/>
                <a:gd name="T2" fmla="*/ 192 w 192"/>
                <a:gd name="T3" fmla="*/ 144 h 288"/>
                <a:gd name="T4" fmla="*/ 0 w 192"/>
                <a:gd name="T5" fmla="*/ 288 h 288"/>
                <a:gd name="T6" fmla="*/ 0 w 192"/>
                <a:gd name="T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288">
                  <a:moveTo>
                    <a:pt x="0" y="0"/>
                  </a:moveTo>
                  <a:lnTo>
                    <a:pt x="192" y="144"/>
                  </a:lnTo>
                  <a:lnTo>
                    <a:pt x="0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3" name="Freeform 78"/>
            <p:cNvSpPr>
              <a:spLocks/>
            </p:cNvSpPr>
            <p:nvPr/>
          </p:nvSpPr>
          <p:spPr bwMode="auto">
            <a:xfrm flipV="1">
              <a:off x="2496" y="1344"/>
              <a:ext cx="720" cy="48"/>
            </a:xfrm>
            <a:custGeom>
              <a:avLst/>
              <a:gdLst>
                <a:gd name="T0" fmla="*/ 0 w 384"/>
                <a:gd name="T1" fmla="*/ 48 h 152"/>
                <a:gd name="T2" fmla="*/ 48 w 384"/>
                <a:gd name="T3" fmla="*/ 144 h 152"/>
                <a:gd name="T4" fmla="*/ 96 w 384"/>
                <a:gd name="T5" fmla="*/ 0 h 152"/>
                <a:gd name="T6" fmla="*/ 144 w 384"/>
                <a:gd name="T7" fmla="*/ 144 h 152"/>
                <a:gd name="T8" fmla="*/ 192 w 384"/>
                <a:gd name="T9" fmla="*/ 0 h 152"/>
                <a:gd name="T10" fmla="*/ 240 w 384"/>
                <a:gd name="T11" fmla="*/ 144 h 152"/>
                <a:gd name="T12" fmla="*/ 288 w 384"/>
                <a:gd name="T13" fmla="*/ 0 h 152"/>
                <a:gd name="T14" fmla="*/ 336 w 384"/>
                <a:gd name="T15" fmla="*/ 144 h 152"/>
                <a:gd name="T16" fmla="*/ 384 w 384"/>
                <a:gd name="T1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52">
                  <a:moveTo>
                    <a:pt x="0" y="48"/>
                  </a:moveTo>
                  <a:cubicBezTo>
                    <a:pt x="16" y="100"/>
                    <a:pt x="32" y="152"/>
                    <a:pt x="48" y="144"/>
                  </a:cubicBezTo>
                  <a:cubicBezTo>
                    <a:pt x="64" y="136"/>
                    <a:pt x="80" y="0"/>
                    <a:pt x="96" y="0"/>
                  </a:cubicBezTo>
                  <a:cubicBezTo>
                    <a:pt x="112" y="0"/>
                    <a:pt x="128" y="144"/>
                    <a:pt x="144" y="144"/>
                  </a:cubicBezTo>
                  <a:cubicBezTo>
                    <a:pt x="160" y="144"/>
                    <a:pt x="176" y="0"/>
                    <a:pt x="192" y="0"/>
                  </a:cubicBezTo>
                  <a:cubicBezTo>
                    <a:pt x="208" y="0"/>
                    <a:pt x="224" y="144"/>
                    <a:pt x="240" y="144"/>
                  </a:cubicBezTo>
                  <a:cubicBezTo>
                    <a:pt x="256" y="144"/>
                    <a:pt x="272" y="0"/>
                    <a:pt x="288" y="0"/>
                  </a:cubicBezTo>
                  <a:cubicBezTo>
                    <a:pt x="304" y="0"/>
                    <a:pt x="320" y="144"/>
                    <a:pt x="336" y="144"/>
                  </a:cubicBezTo>
                  <a:cubicBezTo>
                    <a:pt x="352" y="144"/>
                    <a:pt x="368" y="72"/>
                    <a:pt x="384" y="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4" name="Freeform 79"/>
            <p:cNvSpPr>
              <a:spLocks/>
            </p:cNvSpPr>
            <p:nvPr/>
          </p:nvSpPr>
          <p:spPr bwMode="auto">
            <a:xfrm>
              <a:off x="2496" y="1344"/>
              <a:ext cx="720" cy="48"/>
            </a:xfrm>
            <a:custGeom>
              <a:avLst/>
              <a:gdLst>
                <a:gd name="T0" fmla="*/ 0 w 384"/>
                <a:gd name="T1" fmla="*/ 48 h 152"/>
                <a:gd name="T2" fmla="*/ 48 w 384"/>
                <a:gd name="T3" fmla="*/ 144 h 152"/>
                <a:gd name="T4" fmla="*/ 96 w 384"/>
                <a:gd name="T5" fmla="*/ 0 h 152"/>
                <a:gd name="T6" fmla="*/ 144 w 384"/>
                <a:gd name="T7" fmla="*/ 144 h 152"/>
                <a:gd name="T8" fmla="*/ 192 w 384"/>
                <a:gd name="T9" fmla="*/ 0 h 152"/>
                <a:gd name="T10" fmla="*/ 240 w 384"/>
                <a:gd name="T11" fmla="*/ 144 h 152"/>
                <a:gd name="T12" fmla="*/ 288 w 384"/>
                <a:gd name="T13" fmla="*/ 0 h 152"/>
                <a:gd name="T14" fmla="*/ 336 w 384"/>
                <a:gd name="T15" fmla="*/ 144 h 152"/>
                <a:gd name="T16" fmla="*/ 384 w 384"/>
                <a:gd name="T1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52">
                  <a:moveTo>
                    <a:pt x="0" y="48"/>
                  </a:moveTo>
                  <a:cubicBezTo>
                    <a:pt x="16" y="100"/>
                    <a:pt x="32" y="152"/>
                    <a:pt x="48" y="144"/>
                  </a:cubicBezTo>
                  <a:cubicBezTo>
                    <a:pt x="64" y="136"/>
                    <a:pt x="80" y="0"/>
                    <a:pt x="96" y="0"/>
                  </a:cubicBezTo>
                  <a:cubicBezTo>
                    <a:pt x="112" y="0"/>
                    <a:pt x="128" y="144"/>
                    <a:pt x="144" y="144"/>
                  </a:cubicBezTo>
                  <a:cubicBezTo>
                    <a:pt x="160" y="144"/>
                    <a:pt x="176" y="0"/>
                    <a:pt x="192" y="0"/>
                  </a:cubicBezTo>
                  <a:cubicBezTo>
                    <a:pt x="208" y="0"/>
                    <a:pt x="224" y="144"/>
                    <a:pt x="240" y="144"/>
                  </a:cubicBezTo>
                  <a:cubicBezTo>
                    <a:pt x="256" y="144"/>
                    <a:pt x="272" y="0"/>
                    <a:pt x="288" y="0"/>
                  </a:cubicBezTo>
                  <a:cubicBezTo>
                    <a:pt x="304" y="0"/>
                    <a:pt x="320" y="144"/>
                    <a:pt x="336" y="144"/>
                  </a:cubicBezTo>
                  <a:cubicBezTo>
                    <a:pt x="352" y="144"/>
                    <a:pt x="368" y="72"/>
                    <a:pt x="384" y="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5" name="Rectangle 80"/>
            <p:cNvSpPr>
              <a:spLocks noChangeArrowheads="1"/>
            </p:cNvSpPr>
            <p:nvPr/>
          </p:nvSpPr>
          <p:spPr bwMode="auto">
            <a:xfrm>
              <a:off x="3216" y="1200"/>
              <a:ext cx="240" cy="384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6" name="Rectangle 81"/>
            <p:cNvSpPr>
              <a:spLocks noChangeArrowheads="1"/>
            </p:cNvSpPr>
            <p:nvPr/>
          </p:nvSpPr>
          <p:spPr bwMode="auto">
            <a:xfrm>
              <a:off x="1488" y="1152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ru-RU" altLang="ru-RU" sz="1800" b="0">
                  <a:effectLst/>
                </a:rPr>
                <a:t>Т</a:t>
              </a:r>
            </a:p>
          </p:txBody>
        </p:sp>
        <p:sp>
          <p:nvSpPr>
            <p:cNvPr id="47" name="Freeform 82"/>
            <p:cNvSpPr>
              <a:spLocks/>
            </p:cNvSpPr>
            <p:nvPr/>
          </p:nvSpPr>
          <p:spPr bwMode="auto">
            <a:xfrm flipH="1">
              <a:off x="1516" y="1392"/>
              <a:ext cx="215" cy="288"/>
            </a:xfrm>
            <a:custGeom>
              <a:avLst/>
              <a:gdLst>
                <a:gd name="T0" fmla="*/ 0 w 192"/>
                <a:gd name="T1" fmla="*/ 0 h 288"/>
                <a:gd name="T2" fmla="*/ 192 w 192"/>
                <a:gd name="T3" fmla="*/ 144 h 288"/>
                <a:gd name="T4" fmla="*/ 0 w 192"/>
                <a:gd name="T5" fmla="*/ 288 h 288"/>
                <a:gd name="T6" fmla="*/ 0 w 192"/>
                <a:gd name="T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288">
                  <a:moveTo>
                    <a:pt x="0" y="0"/>
                  </a:moveTo>
                  <a:lnTo>
                    <a:pt x="192" y="144"/>
                  </a:lnTo>
                  <a:lnTo>
                    <a:pt x="0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8" name="Rectangle 83"/>
            <p:cNvSpPr>
              <a:spLocks noChangeArrowheads="1"/>
            </p:cNvSpPr>
            <p:nvPr/>
          </p:nvSpPr>
          <p:spPr bwMode="auto">
            <a:xfrm flipH="1">
              <a:off x="1564" y="1440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ru-RU" sz="1800" b="0" dirty="0">
                  <a:effectLst/>
                </a:rPr>
                <a:t>R</a:t>
              </a:r>
              <a:endParaRPr lang="ru-RU" altLang="ru-RU" sz="1800" b="0" dirty="0">
                <a:effectLst/>
              </a:endParaRPr>
            </a:p>
          </p:txBody>
        </p:sp>
        <p:sp>
          <p:nvSpPr>
            <p:cNvPr id="49" name="Line 84"/>
            <p:cNvSpPr>
              <a:spLocks noChangeShapeType="1"/>
            </p:cNvSpPr>
            <p:nvPr/>
          </p:nvSpPr>
          <p:spPr bwMode="auto">
            <a:xfrm>
              <a:off x="1728" y="1248"/>
              <a:ext cx="52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0" name="Line 85"/>
            <p:cNvSpPr>
              <a:spLocks noChangeShapeType="1"/>
            </p:cNvSpPr>
            <p:nvPr/>
          </p:nvSpPr>
          <p:spPr bwMode="auto">
            <a:xfrm flipH="1">
              <a:off x="1728" y="1536"/>
              <a:ext cx="528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1" name="Line 86"/>
            <p:cNvSpPr>
              <a:spLocks noChangeShapeType="1"/>
            </p:cNvSpPr>
            <p:nvPr/>
          </p:nvSpPr>
          <p:spPr bwMode="auto">
            <a:xfrm>
              <a:off x="720" y="1248"/>
              <a:ext cx="81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2" name="Line 87"/>
            <p:cNvSpPr>
              <a:spLocks noChangeShapeType="1"/>
            </p:cNvSpPr>
            <p:nvPr/>
          </p:nvSpPr>
          <p:spPr bwMode="auto">
            <a:xfrm flipH="1">
              <a:off x="720" y="1536"/>
              <a:ext cx="768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3" name="Rectangle 88"/>
            <p:cNvSpPr>
              <a:spLocks noChangeArrowheads="1"/>
            </p:cNvSpPr>
            <p:nvPr/>
          </p:nvSpPr>
          <p:spPr bwMode="auto">
            <a:xfrm>
              <a:off x="192" y="1344"/>
              <a:ext cx="13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ru-RU" sz="1600">
                  <a:effectLst/>
                </a:rPr>
                <a:t>250 Mbps RXD&lt;4:5&gt;</a:t>
              </a:r>
              <a:endParaRPr lang="ru-RU" altLang="ru-RU" sz="1600">
                <a:effectLst/>
              </a:endParaRPr>
            </a:p>
          </p:txBody>
        </p:sp>
        <p:sp>
          <p:nvSpPr>
            <p:cNvPr id="54" name="Line 89"/>
            <p:cNvSpPr>
              <a:spLocks noChangeShapeType="1"/>
            </p:cNvSpPr>
            <p:nvPr/>
          </p:nvSpPr>
          <p:spPr bwMode="auto">
            <a:xfrm>
              <a:off x="3456" y="1248"/>
              <a:ext cx="52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5" name="Line 90"/>
            <p:cNvSpPr>
              <a:spLocks noChangeShapeType="1"/>
            </p:cNvSpPr>
            <p:nvPr/>
          </p:nvSpPr>
          <p:spPr bwMode="auto">
            <a:xfrm flipH="1">
              <a:off x="3456" y="1536"/>
              <a:ext cx="528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" name="Freeform 91"/>
            <p:cNvSpPr>
              <a:spLocks/>
            </p:cNvSpPr>
            <p:nvPr/>
          </p:nvSpPr>
          <p:spPr bwMode="auto">
            <a:xfrm>
              <a:off x="3984" y="1104"/>
              <a:ext cx="192" cy="288"/>
            </a:xfrm>
            <a:custGeom>
              <a:avLst/>
              <a:gdLst>
                <a:gd name="T0" fmla="*/ 0 w 192"/>
                <a:gd name="T1" fmla="*/ 0 h 288"/>
                <a:gd name="T2" fmla="*/ 192 w 192"/>
                <a:gd name="T3" fmla="*/ 144 h 288"/>
                <a:gd name="T4" fmla="*/ 0 w 192"/>
                <a:gd name="T5" fmla="*/ 288 h 288"/>
                <a:gd name="T6" fmla="*/ 0 w 192"/>
                <a:gd name="T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288">
                  <a:moveTo>
                    <a:pt x="0" y="0"/>
                  </a:moveTo>
                  <a:lnTo>
                    <a:pt x="192" y="144"/>
                  </a:lnTo>
                  <a:lnTo>
                    <a:pt x="0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7" name="Rectangle 92"/>
            <p:cNvSpPr>
              <a:spLocks noChangeArrowheads="1"/>
            </p:cNvSpPr>
            <p:nvPr/>
          </p:nvSpPr>
          <p:spPr bwMode="auto">
            <a:xfrm>
              <a:off x="3936" y="1152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ru-RU" sz="1800" b="0">
                  <a:effectLst/>
                </a:rPr>
                <a:t>R</a:t>
              </a:r>
              <a:endParaRPr lang="ru-RU" altLang="ru-RU" sz="1800" b="0">
                <a:effectLst/>
              </a:endParaRPr>
            </a:p>
          </p:txBody>
        </p:sp>
        <p:sp>
          <p:nvSpPr>
            <p:cNvPr id="58" name="Freeform 93"/>
            <p:cNvSpPr>
              <a:spLocks/>
            </p:cNvSpPr>
            <p:nvPr/>
          </p:nvSpPr>
          <p:spPr bwMode="auto">
            <a:xfrm flipH="1">
              <a:off x="3964" y="1392"/>
              <a:ext cx="215" cy="288"/>
            </a:xfrm>
            <a:custGeom>
              <a:avLst/>
              <a:gdLst>
                <a:gd name="T0" fmla="*/ 0 w 192"/>
                <a:gd name="T1" fmla="*/ 0 h 288"/>
                <a:gd name="T2" fmla="*/ 192 w 192"/>
                <a:gd name="T3" fmla="*/ 144 h 288"/>
                <a:gd name="T4" fmla="*/ 0 w 192"/>
                <a:gd name="T5" fmla="*/ 288 h 288"/>
                <a:gd name="T6" fmla="*/ 0 w 192"/>
                <a:gd name="T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288">
                  <a:moveTo>
                    <a:pt x="0" y="0"/>
                  </a:moveTo>
                  <a:lnTo>
                    <a:pt x="192" y="144"/>
                  </a:lnTo>
                  <a:lnTo>
                    <a:pt x="0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9" name="Rectangle 94"/>
            <p:cNvSpPr>
              <a:spLocks noChangeArrowheads="1"/>
            </p:cNvSpPr>
            <p:nvPr/>
          </p:nvSpPr>
          <p:spPr bwMode="auto">
            <a:xfrm flipH="1">
              <a:off x="4016" y="1440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ru-RU" sz="1800" b="0">
                  <a:effectLst/>
                </a:rPr>
                <a:t>T</a:t>
              </a:r>
              <a:endParaRPr lang="ru-RU" altLang="ru-RU" sz="1800" b="0">
                <a:effectLst/>
              </a:endParaRPr>
            </a:p>
          </p:txBody>
        </p:sp>
        <p:sp>
          <p:nvSpPr>
            <p:cNvPr id="60" name="Rectangle 95"/>
            <p:cNvSpPr>
              <a:spLocks noChangeArrowheads="1"/>
            </p:cNvSpPr>
            <p:nvPr/>
          </p:nvSpPr>
          <p:spPr bwMode="auto">
            <a:xfrm>
              <a:off x="4167" y="1056"/>
              <a:ext cx="140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ru-RU" sz="1600">
                  <a:effectLst/>
                </a:rPr>
                <a:t>TXD&lt;4:5&gt; 250 Mbps</a:t>
              </a:r>
              <a:endParaRPr lang="ru-RU" altLang="ru-RU" sz="1600">
                <a:effectLst/>
              </a:endParaRPr>
            </a:p>
          </p:txBody>
        </p:sp>
        <p:sp>
          <p:nvSpPr>
            <p:cNvPr id="61" name="Line 96"/>
            <p:cNvSpPr>
              <a:spLocks noChangeShapeType="1"/>
            </p:cNvSpPr>
            <p:nvPr/>
          </p:nvSpPr>
          <p:spPr bwMode="auto">
            <a:xfrm>
              <a:off x="4167" y="1248"/>
              <a:ext cx="81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2" name="Line 97"/>
            <p:cNvSpPr>
              <a:spLocks noChangeShapeType="1"/>
            </p:cNvSpPr>
            <p:nvPr/>
          </p:nvSpPr>
          <p:spPr bwMode="auto">
            <a:xfrm flipH="1">
              <a:off x="4167" y="1536"/>
              <a:ext cx="768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3" name="Rectangle 98"/>
            <p:cNvSpPr>
              <a:spLocks noChangeArrowheads="1"/>
            </p:cNvSpPr>
            <p:nvPr/>
          </p:nvSpPr>
          <p:spPr bwMode="auto">
            <a:xfrm>
              <a:off x="4224" y="1344"/>
              <a:ext cx="13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ru-RU" sz="1600">
                  <a:effectLst/>
                </a:rPr>
                <a:t>RXD&lt;4:5&gt; 250 Mbps</a:t>
              </a:r>
              <a:endParaRPr lang="ru-RU" altLang="ru-RU" sz="1600">
                <a:effectLst/>
              </a:endParaRPr>
            </a:p>
          </p:txBody>
        </p:sp>
        <p:sp>
          <p:nvSpPr>
            <p:cNvPr id="64" name="Rectangle 99"/>
            <p:cNvSpPr>
              <a:spLocks noChangeArrowheads="1"/>
            </p:cNvSpPr>
            <p:nvPr/>
          </p:nvSpPr>
          <p:spPr bwMode="auto">
            <a:xfrm>
              <a:off x="2496" y="1152"/>
              <a:ext cx="73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ru-RU" sz="1600" dirty="0">
                  <a:effectLst/>
                </a:rPr>
                <a:t>125 </a:t>
              </a:r>
              <a:r>
                <a:rPr lang="en-US" altLang="ru-RU" sz="1600" dirty="0" err="1">
                  <a:effectLst/>
                </a:rPr>
                <a:t>Mbaud</a:t>
              </a:r>
              <a:endParaRPr lang="ru-RU" altLang="ru-RU" sz="1600" dirty="0">
                <a:effectLst/>
              </a:endParaRPr>
            </a:p>
          </p:txBody>
        </p:sp>
      </p:grpSp>
      <p:grpSp>
        <p:nvGrpSpPr>
          <p:cNvPr id="65" name="Group 100"/>
          <p:cNvGrpSpPr>
            <a:grpSpLocks/>
          </p:cNvGrpSpPr>
          <p:nvPr/>
        </p:nvGrpSpPr>
        <p:grpSpPr bwMode="auto">
          <a:xfrm>
            <a:off x="236555" y="4054475"/>
            <a:ext cx="8610600" cy="990600"/>
            <a:chOff x="144" y="1056"/>
            <a:chExt cx="5424" cy="624"/>
          </a:xfrm>
        </p:grpSpPr>
        <p:sp>
          <p:nvSpPr>
            <p:cNvPr id="66" name="Rectangle 101"/>
            <p:cNvSpPr>
              <a:spLocks noChangeArrowheads="1"/>
            </p:cNvSpPr>
            <p:nvPr/>
          </p:nvSpPr>
          <p:spPr bwMode="auto">
            <a:xfrm>
              <a:off x="144" y="1056"/>
              <a:ext cx="138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ru-RU" sz="1600">
                  <a:effectLst/>
                </a:rPr>
                <a:t>250 Mbps TXD&lt;2:3&gt;</a:t>
              </a:r>
              <a:endParaRPr lang="ru-RU" altLang="ru-RU" sz="1600">
                <a:effectLst/>
              </a:endParaRPr>
            </a:p>
          </p:txBody>
        </p:sp>
        <p:sp>
          <p:nvSpPr>
            <p:cNvPr id="67" name="Rectangle 102"/>
            <p:cNvSpPr>
              <a:spLocks noChangeArrowheads="1"/>
            </p:cNvSpPr>
            <p:nvPr/>
          </p:nvSpPr>
          <p:spPr bwMode="auto">
            <a:xfrm>
              <a:off x="2256" y="1200"/>
              <a:ext cx="240" cy="384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8" name="Freeform 103"/>
            <p:cNvSpPr>
              <a:spLocks/>
            </p:cNvSpPr>
            <p:nvPr/>
          </p:nvSpPr>
          <p:spPr bwMode="auto">
            <a:xfrm>
              <a:off x="1536" y="1104"/>
              <a:ext cx="192" cy="288"/>
            </a:xfrm>
            <a:custGeom>
              <a:avLst/>
              <a:gdLst>
                <a:gd name="T0" fmla="*/ 0 w 192"/>
                <a:gd name="T1" fmla="*/ 0 h 288"/>
                <a:gd name="T2" fmla="*/ 192 w 192"/>
                <a:gd name="T3" fmla="*/ 144 h 288"/>
                <a:gd name="T4" fmla="*/ 0 w 192"/>
                <a:gd name="T5" fmla="*/ 288 h 288"/>
                <a:gd name="T6" fmla="*/ 0 w 192"/>
                <a:gd name="T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288">
                  <a:moveTo>
                    <a:pt x="0" y="0"/>
                  </a:moveTo>
                  <a:lnTo>
                    <a:pt x="192" y="144"/>
                  </a:lnTo>
                  <a:lnTo>
                    <a:pt x="0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9" name="Freeform 104"/>
            <p:cNvSpPr>
              <a:spLocks/>
            </p:cNvSpPr>
            <p:nvPr/>
          </p:nvSpPr>
          <p:spPr bwMode="auto">
            <a:xfrm flipV="1">
              <a:off x="2496" y="1344"/>
              <a:ext cx="720" cy="48"/>
            </a:xfrm>
            <a:custGeom>
              <a:avLst/>
              <a:gdLst>
                <a:gd name="T0" fmla="*/ 0 w 384"/>
                <a:gd name="T1" fmla="*/ 48 h 152"/>
                <a:gd name="T2" fmla="*/ 48 w 384"/>
                <a:gd name="T3" fmla="*/ 144 h 152"/>
                <a:gd name="T4" fmla="*/ 96 w 384"/>
                <a:gd name="T5" fmla="*/ 0 h 152"/>
                <a:gd name="T6" fmla="*/ 144 w 384"/>
                <a:gd name="T7" fmla="*/ 144 h 152"/>
                <a:gd name="T8" fmla="*/ 192 w 384"/>
                <a:gd name="T9" fmla="*/ 0 h 152"/>
                <a:gd name="T10" fmla="*/ 240 w 384"/>
                <a:gd name="T11" fmla="*/ 144 h 152"/>
                <a:gd name="T12" fmla="*/ 288 w 384"/>
                <a:gd name="T13" fmla="*/ 0 h 152"/>
                <a:gd name="T14" fmla="*/ 336 w 384"/>
                <a:gd name="T15" fmla="*/ 144 h 152"/>
                <a:gd name="T16" fmla="*/ 384 w 384"/>
                <a:gd name="T1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52">
                  <a:moveTo>
                    <a:pt x="0" y="48"/>
                  </a:moveTo>
                  <a:cubicBezTo>
                    <a:pt x="16" y="100"/>
                    <a:pt x="32" y="152"/>
                    <a:pt x="48" y="144"/>
                  </a:cubicBezTo>
                  <a:cubicBezTo>
                    <a:pt x="64" y="136"/>
                    <a:pt x="80" y="0"/>
                    <a:pt x="96" y="0"/>
                  </a:cubicBezTo>
                  <a:cubicBezTo>
                    <a:pt x="112" y="0"/>
                    <a:pt x="128" y="144"/>
                    <a:pt x="144" y="144"/>
                  </a:cubicBezTo>
                  <a:cubicBezTo>
                    <a:pt x="160" y="144"/>
                    <a:pt x="176" y="0"/>
                    <a:pt x="192" y="0"/>
                  </a:cubicBezTo>
                  <a:cubicBezTo>
                    <a:pt x="208" y="0"/>
                    <a:pt x="224" y="144"/>
                    <a:pt x="240" y="144"/>
                  </a:cubicBezTo>
                  <a:cubicBezTo>
                    <a:pt x="256" y="144"/>
                    <a:pt x="272" y="0"/>
                    <a:pt x="288" y="0"/>
                  </a:cubicBezTo>
                  <a:cubicBezTo>
                    <a:pt x="304" y="0"/>
                    <a:pt x="320" y="144"/>
                    <a:pt x="336" y="144"/>
                  </a:cubicBezTo>
                  <a:cubicBezTo>
                    <a:pt x="352" y="144"/>
                    <a:pt x="368" y="72"/>
                    <a:pt x="384" y="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0" name="Freeform 105"/>
            <p:cNvSpPr>
              <a:spLocks/>
            </p:cNvSpPr>
            <p:nvPr/>
          </p:nvSpPr>
          <p:spPr bwMode="auto">
            <a:xfrm>
              <a:off x="2496" y="1344"/>
              <a:ext cx="720" cy="48"/>
            </a:xfrm>
            <a:custGeom>
              <a:avLst/>
              <a:gdLst>
                <a:gd name="T0" fmla="*/ 0 w 384"/>
                <a:gd name="T1" fmla="*/ 48 h 152"/>
                <a:gd name="T2" fmla="*/ 48 w 384"/>
                <a:gd name="T3" fmla="*/ 144 h 152"/>
                <a:gd name="T4" fmla="*/ 96 w 384"/>
                <a:gd name="T5" fmla="*/ 0 h 152"/>
                <a:gd name="T6" fmla="*/ 144 w 384"/>
                <a:gd name="T7" fmla="*/ 144 h 152"/>
                <a:gd name="T8" fmla="*/ 192 w 384"/>
                <a:gd name="T9" fmla="*/ 0 h 152"/>
                <a:gd name="T10" fmla="*/ 240 w 384"/>
                <a:gd name="T11" fmla="*/ 144 h 152"/>
                <a:gd name="T12" fmla="*/ 288 w 384"/>
                <a:gd name="T13" fmla="*/ 0 h 152"/>
                <a:gd name="T14" fmla="*/ 336 w 384"/>
                <a:gd name="T15" fmla="*/ 144 h 152"/>
                <a:gd name="T16" fmla="*/ 384 w 384"/>
                <a:gd name="T1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52">
                  <a:moveTo>
                    <a:pt x="0" y="48"/>
                  </a:moveTo>
                  <a:cubicBezTo>
                    <a:pt x="16" y="100"/>
                    <a:pt x="32" y="152"/>
                    <a:pt x="48" y="144"/>
                  </a:cubicBezTo>
                  <a:cubicBezTo>
                    <a:pt x="64" y="136"/>
                    <a:pt x="80" y="0"/>
                    <a:pt x="96" y="0"/>
                  </a:cubicBezTo>
                  <a:cubicBezTo>
                    <a:pt x="112" y="0"/>
                    <a:pt x="128" y="144"/>
                    <a:pt x="144" y="144"/>
                  </a:cubicBezTo>
                  <a:cubicBezTo>
                    <a:pt x="160" y="144"/>
                    <a:pt x="176" y="0"/>
                    <a:pt x="192" y="0"/>
                  </a:cubicBezTo>
                  <a:cubicBezTo>
                    <a:pt x="208" y="0"/>
                    <a:pt x="224" y="144"/>
                    <a:pt x="240" y="144"/>
                  </a:cubicBezTo>
                  <a:cubicBezTo>
                    <a:pt x="256" y="144"/>
                    <a:pt x="272" y="0"/>
                    <a:pt x="288" y="0"/>
                  </a:cubicBezTo>
                  <a:cubicBezTo>
                    <a:pt x="304" y="0"/>
                    <a:pt x="320" y="144"/>
                    <a:pt x="336" y="144"/>
                  </a:cubicBezTo>
                  <a:cubicBezTo>
                    <a:pt x="352" y="144"/>
                    <a:pt x="368" y="72"/>
                    <a:pt x="384" y="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1" name="Rectangle 106"/>
            <p:cNvSpPr>
              <a:spLocks noChangeArrowheads="1"/>
            </p:cNvSpPr>
            <p:nvPr/>
          </p:nvSpPr>
          <p:spPr bwMode="auto">
            <a:xfrm>
              <a:off x="3216" y="1200"/>
              <a:ext cx="240" cy="384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2" name="Rectangle 107"/>
            <p:cNvSpPr>
              <a:spLocks noChangeArrowheads="1"/>
            </p:cNvSpPr>
            <p:nvPr/>
          </p:nvSpPr>
          <p:spPr bwMode="auto">
            <a:xfrm>
              <a:off x="1488" y="1152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ru-RU" altLang="ru-RU" sz="1800" b="0">
                  <a:effectLst/>
                </a:rPr>
                <a:t>Т</a:t>
              </a:r>
            </a:p>
          </p:txBody>
        </p:sp>
        <p:sp>
          <p:nvSpPr>
            <p:cNvPr id="73" name="Freeform 108"/>
            <p:cNvSpPr>
              <a:spLocks/>
            </p:cNvSpPr>
            <p:nvPr/>
          </p:nvSpPr>
          <p:spPr bwMode="auto">
            <a:xfrm flipH="1">
              <a:off x="1516" y="1392"/>
              <a:ext cx="215" cy="288"/>
            </a:xfrm>
            <a:custGeom>
              <a:avLst/>
              <a:gdLst>
                <a:gd name="T0" fmla="*/ 0 w 192"/>
                <a:gd name="T1" fmla="*/ 0 h 288"/>
                <a:gd name="T2" fmla="*/ 192 w 192"/>
                <a:gd name="T3" fmla="*/ 144 h 288"/>
                <a:gd name="T4" fmla="*/ 0 w 192"/>
                <a:gd name="T5" fmla="*/ 288 h 288"/>
                <a:gd name="T6" fmla="*/ 0 w 192"/>
                <a:gd name="T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288">
                  <a:moveTo>
                    <a:pt x="0" y="0"/>
                  </a:moveTo>
                  <a:lnTo>
                    <a:pt x="192" y="144"/>
                  </a:lnTo>
                  <a:lnTo>
                    <a:pt x="0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4" name="Rectangle 109"/>
            <p:cNvSpPr>
              <a:spLocks noChangeArrowheads="1"/>
            </p:cNvSpPr>
            <p:nvPr/>
          </p:nvSpPr>
          <p:spPr bwMode="auto">
            <a:xfrm flipH="1">
              <a:off x="1564" y="1440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ru-RU" sz="1800" b="0">
                  <a:effectLst/>
                </a:rPr>
                <a:t>R</a:t>
              </a:r>
              <a:endParaRPr lang="ru-RU" altLang="ru-RU" sz="1800" b="0">
                <a:effectLst/>
              </a:endParaRPr>
            </a:p>
          </p:txBody>
        </p:sp>
        <p:sp>
          <p:nvSpPr>
            <p:cNvPr id="75" name="Line 110"/>
            <p:cNvSpPr>
              <a:spLocks noChangeShapeType="1"/>
            </p:cNvSpPr>
            <p:nvPr/>
          </p:nvSpPr>
          <p:spPr bwMode="auto">
            <a:xfrm>
              <a:off x="1728" y="1248"/>
              <a:ext cx="52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6" name="Line 111"/>
            <p:cNvSpPr>
              <a:spLocks noChangeShapeType="1"/>
            </p:cNvSpPr>
            <p:nvPr/>
          </p:nvSpPr>
          <p:spPr bwMode="auto">
            <a:xfrm flipH="1">
              <a:off x="1728" y="1536"/>
              <a:ext cx="528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7" name="Line 112"/>
            <p:cNvSpPr>
              <a:spLocks noChangeShapeType="1"/>
            </p:cNvSpPr>
            <p:nvPr/>
          </p:nvSpPr>
          <p:spPr bwMode="auto">
            <a:xfrm>
              <a:off x="720" y="1248"/>
              <a:ext cx="81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8" name="Line 113"/>
            <p:cNvSpPr>
              <a:spLocks noChangeShapeType="1"/>
            </p:cNvSpPr>
            <p:nvPr/>
          </p:nvSpPr>
          <p:spPr bwMode="auto">
            <a:xfrm flipH="1">
              <a:off x="720" y="1536"/>
              <a:ext cx="768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9" name="Rectangle 114"/>
            <p:cNvSpPr>
              <a:spLocks noChangeArrowheads="1"/>
            </p:cNvSpPr>
            <p:nvPr/>
          </p:nvSpPr>
          <p:spPr bwMode="auto">
            <a:xfrm>
              <a:off x="192" y="1344"/>
              <a:ext cx="13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ru-RU" sz="1600">
                  <a:effectLst/>
                </a:rPr>
                <a:t>250 Mbps RXD&lt;2:3&gt;</a:t>
              </a:r>
              <a:endParaRPr lang="ru-RU" altLang="ru-RU" sz="1600">
                <a:effectLst/>
              </a:endParaRPr>
            </a:p>
          </p:txBody>
        </p:sp>
        <p:sp>
          <p:nvSpPr>
            <p:cNvPr id="80" name="Line 115"/>
            <p:cNvSpPr>
              <a:spLocks noChangeShapeType="1"/>
            </p:cNvSpPr>
            <p:nvPr/>
          </p:nvSpPr>
          <p:spPr bwMode="auto">
            <a:xfrm>
              <a:off x="3456" y="1248"/>
              <a:ext cx="52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1" name="Line 116"/>
            <p:cNvSpPr>
              <a:spLocks noChangeShapeType="1"/>
            </p:cNvSpPr>
            <p:nvPr/>
          </p:nvSpPr>
          <p:spPr bwMode="auto">
            <a:xfrm flipH="1">
              <a:off x="3456" y="1536"/>
              <a:ext cx="528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2" name="Freeform 117"/>
            <p:cNvSpPr>
              <a:spLocks/>
            </p:cNvSpPr>
            <p:nvPr/>
          </p:nvSpPr>
          <p:spPr bwMode="auto">
            <a:xfrm>
              <a:off x="3984" y="1104"/>
              <a:ext cx="192" cy="288"/>
            </a:xfrm>
            <a:custGeom>
              <a:avLst/>
              <a:gdLst>
                <a:gd name="T0" fmla="*/ 0 w 192"/>
                <a:gd name="T1" fmla="*/ 0 h 288"/>
                <a:gd name="T2" fmla="*/ 192 w 192"/>
                <a:gd name="T3" fmla="*/ 144 h 288"/>
                <a:gd name="T4" fmla="*/ 0 w 192"/>
                <a:gd name="T5" fmla="*/ 288 h 288"/>
                <a:gd name="T6" fmla="*/ 0 w 192"/>
                <a:gd name="T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288">
                  <a:moveTo>
                    <a:pt x="0" y="0"/>
                  </a:moveTo>
                  <a:lnTo>
                    <a:pt x="192" y="144"/>
                  </a:lnTo>
                  <a:lnTo>
                    <a:pt x="0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3" name="Rectangle 118"/>
            <p:cNvSpPr>
              <a:spLocks noChangeArrowheads="1"/>
            </p:cNvSpPr>
            <p:nvPr/>
          </p:nvSpPr>
          <p:spPr bwMode="auto">
            <a:xfrm>
              <a:off x="3936" y="1152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ru-RU" sz="1800" b="0">
                  <a:effectLst/>
                </a:rPr>
                <a:t>R</a:t>
              </a:r>
              <a:endParaRPr lang="ru-RU" altLang="ru-RU" sz="1800" b="0">
                <a:effectLst/>
              </a:endParaRPr>
            </a:p>
          </p:txBody>
        </p:sp>
        <p:sp>
          <p:nvSpPr>
            <p:cNvPr id="84" name="Freeform 119"/>
            <p:cNvSpPr>
              <a:spLocks/>
            </p:cNvSpPr>
            <p:nvPr/>
          </p:nvSpPr>
          <p:spPr bwMode="auto">
            <a:xfrm flipH="1">
              <a:off x="3964" y="1392"/>
              <a:ext cx="215" cy="288"/>
            </a:xfrm>
            <a:custGeom>
              <a:avLst/>
              <a:gdLst>
                <a:gd name="T0" fmla="*/ 0 w 192"/>
                <a:gd name="T1" fmla="*/ 0 h 288"/>
                <a:gd name="T2" fmla="*/ 192 w 192"/>
                <a:gd name="T3" fmla="*/ 144 h 288"/>
                <a:gd name="T4" fmla="*/ 0 w 192"/>
                <a:gd name="T5" fmla="*/ 288 h 288"/>
                <a:gd name="T6" fmla="*/ 0 w 192"/>
                <a:gd name="T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288">
                  <a:moveTo>
                    <a:pt x="0" y="0"/>
                  </a:moveTo>
                  <a:lnTo>
                    <a:pt x="192" y="144"/>
                  </a:lnTo>
                  <a:lnTo>
                    <a:pt x="0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5" name="Rectangle 120"/>
            <p:cNvSpPr>
              <a:spLocks noChangeArrowheads="1"/>
            </p:cNvSpPr>
            <p:nvPr/>
          </p:nvSpPr>
          <p:spPr bwMode="auto">
            <a:xfrm flipH="1">
              <a:off x="4016" y="1440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ru-RU" sz="1800" b="0">
                  <a:effectLst/>
                </a:rPr>
                <a:t>T</a:t>
              </a:r>
              <a:endParaRPr lang="ru-RU" altLang="ru-RU" sz="1800" b="0">
                <a:effectLst/>
              </a:endParaRPr>
            </a:p>
          </p:txBody>
        </p:sp>
        <p:sp>
          <p:nvSpPr>
            <p:cNvPr id="86" name="Rectangle 121"/>
            <p:cNvSpPr>
              <a:spLocks noChangeArrowheads="1"/>
            </p:cNvSpPr>
            <p:nvPr/>
          </p:nvSpPr>
          <p:spPr bwMode="auto">
            <a:xfrm>
              <a:off x="4167" y="1056"/>
              <a:ext cx="140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ru-RU" sz="1600">
                  <a:effectLst/>
                </a:rPr>
                <a:t>TXD&lt;2:3&gt; 250 Mbps</a:t>
              </a:r>
              <a:endParaRPr lang="ru-RU" altLang="ru-RU" sz="1600">
                <a:effectLst/>
              </a:endParaRPr>
            </a:p>
          </p:txBody>
        </p:sp>
        <p:sp>
          <p:nvSpPr>
            <p:cNvPr id="87" name="Line 122"/>
            <p:cNvSpPr>
              <a:spLocks noChangeShapeType="1"/>
            </p:cNvSpPr>
            <p:nvPr/>
          </p:nvSpPr>
          <p:spPr bwMode="auto">
            <a:xfrm>
              <a:off x="4167" y="1248"/>
              <a:ext cx="81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8" name="Line 123"/>
            <p:cNvSpPr>
              <a:spLocks noChangeShapeType="1"/>
            </p:cNvSpPr>
            <p:nvPr/>
          </p:nvSpPr>
          <p:spPr bwMode="auto">
            <a:xfrm flipH="1">
              <a:off x="4167" y="1536"/>
              <a:ext cx="768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9" name="Rectangle 124"/>
            <p:cNvSpPr>
              <a:spLocks noChangeArrowheads="1"/>
            </p:cNvSpPr>
            <p:nvPr/>
          </p:nvSpPr>
          <p:spPr bwMode="auto">
            <a:xfrm>
              <a:off x="4224" y="1344"/>
              <a:ext cx="13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ru-RU" sz="1600">
                  <a:effectLst/>
                </a:rPr>
                <a:t>RXD&lt;2:3&gt; 250 Mbps</a:t>
              </a:r>
              <a:endParaRPr lang="ru-RU" altLang="ru-RU" sz="1600">
                <a:effectLst/>
              </a:endParaRPr>
            </a:p>
          </p:txBody>
        </p:sp>
        <p:sp>
          <p:nvSpPr>
            <p:cNvPr id="90" name="Rectangle 125"/>
            <p:cNvSpPr>
              <a:spLocks noChangeArrowheads="1"/>
            </p:cNvSpPr>
            <p:nvPr/>
          </p:nvSpPr>
          <p:spPr bwMode="auto">
            <a:xfrm>
              <a:off x="2496" y="1152"/>
              <a:ext cx="73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ru-RU" sz="1600">
                  <a:effectLst/>
                </a:rPr>
                <a:t>125 Mbaud</a:t>
              </a:r>
              <a:endParaRPr lang="ru-RU" altLang="ru-RU" sz="1600">
                <a:effectLst/>
              </a:endParaRPr>
            </a:p>
          </p:txBody>
        </p:sp>
      </p:grpSp>
      <p:grpSp>
        <p:nvGrpSpPr>
          <p:cNvPr id="91" name="Group 126"/>
          <p:cNvGrpSpPr>
            <a:grpSpLocks/>
          </p:cNvGrpSpPr>
          <p:nvPr/>
        </p:nvGrpSpPr>
        <p:grpSpPr bwMode="auto">
          <a:xfrm>
            <a:off x="236555" y="5197475"/>
            <a:ext cx="8610600" cy="990600"/>
            <a:chOff x="144" y="1056"/>
            <a:chExt cx="5424" cy="624"/>
          </a:xfrm>
        </p:grpSpPr>
        <p:sp>
          <p:nvSpPr>
            <p:cNvPr id="92" name="Rectangle 127"/>
            <p:cNvSpPr>
              <a:spLocks noChangeArrowheads="1"/>
            </p:cNvSpPr>
            <p:nvPr/>
          </p:nvSpPr>
          <p:spPr bwMode="auto">
            <a:xfrm>
              <a:off x="144" y="1056"/>
              <a:ext cx="138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ru-RU" sz="1600">
                  <a:effectLst/>
                </a:rPr>
                <a:t>250 Mbps TXD&lt;0:1&gt;</a:t>
              </a:r>
              <a:endParaRPr lang="ru-RU" altLang="ru-RU" sz="1600">
                <a:effectLst/>
              </a:endParaRPr>
            </a:p>
          </p:txBody>
        </p:sp>
        <p:sp>
          <p:nvSpPr>
            <p:cNvPr id="93" name="Rectangle 128"/>
            <p:cNvSpPr>
              <a:spLocks noChangeArrowheads="1"/>
            </p:cNvSpPr>
            <p:nvPr/>
          </p:nvSpPr>
          <p:spPr bwMode="auto">
            <a:xfrm>
              <a:off x="2256" y="1200"/>
              <a:ext cx="240" cy="384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4" name="Freeform 129"/>
            <p:cNvSpPr>
              <a:spLocks/>
            </p:cNvSpPr>
            <p:nvPr/>
          </p:nvSpPr>
          <p:spPr bwMode="auto">
            <a:xfrm>
              <a:off x="1536" y="1104"/>
              <a:ext cx="192" cy="288"/>
            </a:xfrm>
            <a:custGeom>
              <a:avLst/>
              <a:gdLst>
                <a:gd name="T0" fmla="*/ 0 w 192"/>
                <a:gd name="T1" fmla="*/ 0 h 288"/>
                <a:gd name="T2" fmla="*/ 192 w 192"/>
                <a:gd name="T3" fmla="*/ 144 h 288"/>
                <a:gd name="T4" fmla="*/ 0 w 192"/>
                <a:gd name="T5" fmla="*/ 288 h 288"/>
                <a:gd name="T6" fmla="*/ 0 w 192"/>
                <a:gd name="T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288">
                  <a:moveTo>
                    <a:pt x="0" y="0"/>
                  </a:moveTo>
                  <a:lnTo>
                    <a:pt x="192" y="144"/>
                  </a:lnTo>
                  <a:lnTo>
                    <a:pt x="0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5" name="Freeform 130"/>
            <p:cNvSpPr>
              <a:spLocks/>
            </p:cNvSpPr>
            <p:nvPr/>
          </p:nvSpPr>
          <p:spPr bwMode="auto">
            <a:xfrm flipV="1">
              <a:off x="2496" y="1344"/>
              <a:ext cx="720" cy="48"/>
            </a:xfrm>
            <a:custGeom>
              <a:avLst/>
              <a:gdLst>
                <a:gd name="T0" fmla="*/ 0 w 384"/>
                <a:gd name="T1" fmla="*/ 48 h 152"/>
                <a:gd name="T2" fmla="*/ 48 w 384"/>
                <a:gd name="T3" fmla="*/ 144 h 152"/>
                <a:gd name="T4" fmla="*/ 96 w 384"/>
                <a:gd name="T5" fmla="*/ 0 h 152"/>
                <a:gd name="T6" fmla="*/ 144 w 384"/>
                <a:gd name="T7" fmla="*/ 144 h 152"/>
                <a:gd name="T8" fmla="*/ 192 w 384"/>
                <a:gd name="T9" fmla="*/ 0 h 152"/>
                <a:gd name="T10" fmla="*/ 240 w 384"/>
                <a:gd name="T11" fmla="*/ 144 h 152"/>
                <a:gd name="T12" fmla="*/ 288 w 384"/>
                <a:gd name="T13" fmla="*/ 0 h 152"/>
                <a:gd name="T14" fmla="*/ 336 w 384"/>
                <a:gd name="T15" fmla="*/ 144 h 152"/>
                <a:gd name="T16" fmla="*/ 384 w 384"/>
                <a:gd name="T1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52">
                  <a:moveTo>
                    <a:pt x="0" y="48"/>
                  </a:moveTo>
                  <a:cubicBezTo>
                    <a:pt x="16" y="100"/>
                    <a:pt x="32" y="152"/>
                    <a:pt x="48" y="144"/>
                  </a:cubicBezTo>
                  <a:cubicBezTo>
                    <a:pt x="64" y="136"/>
                    <a:pt x="80" y="0"/>
                    <a:pt x="96" y="0"/>
                  </a:cubicBezTo>
                  <a:cubicBezTo>
                    <a:pt x="112" y="0"/>
                    <a:pt x="128" y="144"/>
                    <a:pt x="144" y="144"/>
                  </a:cubicBezTo>
                  <a:cubicBezTo>
                    <a:pt x="160" y="144"/>
                    <a:pt x="176" y="0"/>
                    <a:pt x="192" y="0"/>
                  </a:cubicBezTo>
                  <a:cubicBezTo>
                    <a:pt x="208" y="0"/>
                    <a:pt x="224" y="144"/>
                    <a:pt x="240" y="144"/>
                  </a:cubicBezTo>
                  <a:cubicBezTo>
                    <a:pt x="256" y="144"/>
                    <a:pt x="272" y="0"/>
                    <a:pt x="288" y="0"/>
                  </a:cubicBezTo>
                  <a:cubicBezTo>
                    <a:pt x="304" y="0"/>
                    <a:pt x="320" y="144"/>
                    <a:pt x="336" y="144"/>
                  </a:cubicBezTo>
                  <a:cubicBezTo>
                    <a:pt x="352" y="144"/>
                    <a:pt x="368" y="72"/>
                    <a:pt x="384" y="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6" name="Freeform 131"/>
            <p:cNvSpPr>
              <a:spLocks/>
            </p:cNvSpPr>
            <p:nvPr/>
          </p:nvSpPr>
          <p:spPr bwMode="auto">
            <a:xfrm>
              <a:off x="2496" y="1344"/>
              <a:ext cx="720" cy="48"/>
            </a:xfrm>
            <a:custGeom>
              <a:avLst/>
              <a:gdLst>
                <a:gd name="T0" fmla="*/ 0 w 384"/>
                <a:gd name="T1" fmla="*/ 48 h 152"/>
                <a:gd name="T2" fmla="*/ 48 w 384"/>
                <a:gd name="T3" fmla="*/ 144 h 152"/>
                <a:gd name="T4" fmla="*/ 96 w 384"/>
                <a:gd name="T5" fmla="*/ 0 h 152"/>
                <a:gd name="T6" fmla="*/ 144 w 384"/>
                <a:gd name="T7" fmla="*/ 144 h 152"/>
                <a:gd name="T8" fmla="*/ 192 w 384"/>
                <a:gd name="T9" fmla="*/ 0 h 152"/>
                <a:gd name="T10" fmla="*/ 240 w 384"/>
                <a:gd name="T11" fmla="*/ 144 h 152"/>
                <a:gd name="T12" fmla="*/ 288 w 384"/>
                <a:gd name="T13" fmla="*/ 0 h 152"/>
                <a:gd name="T14" fmla="*/ 336 w 384"/>
                <a:gd name="T15" fmla="*/ 144 h 152"/>
                <a:gd name="T16" fmla="*/ 384 w 384"/>
                <a:gd name="T1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52">
                  <a:moveTo>
                    <a:pt x="0" y="48"/>
                  </a:moveTo>
                  <a:cubicBezTo>
                    <a:pt x="16" y="100"/>
                    <a:pt x="32" y="152"/>
                    <a:pt x="48" y="144"/>
                  </a:cubicBezTo>
                  <a:cubicBezTo>
                    <a:pt x="64" y="136"/>
                    <a:pt x="80" y="0"/>
                    <a:pt x="96" y="0"/>
                  </a:cubicBezTo>
                  <a:cubicBezTo>
                    <a:pt x="112" y="0"/>
                    <a:pt x="128" y="144"/>
                    <a:pt x="144" y="144"/>
                  </a:cubicBezTo>
                  <a:cubicBezTo>
                    <a:pt x="160" y="144"/>
                    <a:pt x="176" y="0"/>
                    <a:pt x="192" y="0"/>
                  </a:cubicBezTo>
                  <a:cubicBezTo>
                    <a:pt x="208" y="0"/>
                    <a:pt x="224" y="144"/>
                    <a:pt x="240" y="144"/>
                  </a:cubicBezTo>
                  <a:cubicBezTo>
                    <a:pt x="256" y="144"/>
                    <a:pt x="272" y="0"/>
                    <a:pt x="288" y="0"/>
                  </a:cubicBezTo>
                  <a:cubicBezTo>
                    <a:pt x="304" y="0"/>
                    <a:pt x="320" y="144"/>
                    <a:pt x="336" y="144"/>
                  </a:cubicBezTo>
                  <a:cubicBezTo>
                    <a:pt x="352" y="144"/>
                    <a:pt x="368" y="72"/>
                    <a:pt x="384" y="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7" name="Rectangle 132"/>
            <p:cNvSpPr>
              <a:spLocks noChangeArrowheads="1"/>
            </p:cNvSpPr>
            <p:nvPr/>
          </p:nvSpPr>
          <p:spPr bwMode="auto">
            <a:xfrm>
              <a:off x="3216" y="1200"/>
              <a:ext cx="240" cy="384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8" name="Rectangle 133"/>
            <p:cNvSpPr>
              <a:spLocks noChangeArrowheads="1"/>
            </p:cNvSpPr>
            <p:nvPr/>
          </p:nvSpPr>
          <p:spPr bwMode="auto">
            <a:xfrm>
              <a:off x="1488" y="1152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ru-RU" altLang="ru-RU" sz="1800" b="0">
                  <a:effectLst/>
                </a:rPr>
                <a:t>Т</a:t>
              </a:r>
            </a:p>
          </p:txBody>
        </p:sp>
        <p:sp>
          <p:nvSpPr>
            <p:cNvPr id="99" name="Freeform 134"/>
            <p:cNvSpPr>
              <a:spLocks/>
            </p:cNvSpPr>
            <p:nvPr/>
          </p:nvSpPr>
          <p:spPr bwMode="auto">
            <a:xfrm flipH="1">
              <a:off x="1516" y="1392"/>
              <a:ext cx="215" cy="288"/>
            </a:xfrm>
            <a:custGeom>
              <a:avLst/>
              <a:gdLst>
                <a:gd name="T0" fmla="*/ 0 w 192"/>
                <a:gd name="T1" fmla="*/ 0 h 288"/>
                <a:gd name="T2" fmla="*/ 192 w 192"/>
                <a:gd name="T3" fmla="*/ 144 h 288"/>
                <a:gd name="T4" fmla="*/ 0 w 192"/>
                <a:gd name="T5" fmla="*/ 288 h 288"/>
                <a:gd name="T6" fmla="*/ 0 w 192"/>
                <a:gd name="T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288">
                  <a:moveTo>
                    <a:pt x="0" y="0"/>
                  </a:moveTo>
                  <a:lnTo>
                    <a:pt x="192" y="144"/>
                  </a:lnTo>
                  <a:lnTo>
                    <a:pt x="0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0" name="Rectangle 135"/>
            <p:cNvSpPr>
              <a:spLocks noChangeArrowheads="1"/>
            </p:cNvSpPr>
            <p:nvPr/>
          </p:nvSpPr>
          <p:spPr bwMode="auto">
            <a:xfrm flipH="1">
              <a:off x="1564" y="1440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ru-RU" sz="1800" b="0">
                  <a:effectLst/>
                </a:rPr>
                <a:t>R</a:t>
              </a:r>
              <a:endParaRPr lang="ru-RU" altLang="ru-RU" sz="1800" b="0">
                <a:effectLst/>
              </a:endParaRPr>
            </a:p>
          </p:txBody>
        </p:sp>
        <p:sp>
          <p:nvSpPr>
            <p:cNvPr id="101" name="Line 136"/>
            <p:cNvSpPr>
              <a:spLocks noChangeShapeType="1"/>
            </p:cNvSpPr>
            <p:nvPr/>
          </p:nvSpPr>
          <p:spPr bwMode="auto">
            <a:xfrm>
              <a:off x="1728" y="1248"/>
              <a:ext cx="52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02" name="Line 137"/>
            <p:cNvSpPr>
              <a:spLocks noChangeShapeType="1"/>
            </p:cNvSpPr>
            <p:nvPr/>
          </p:nvSpPr>
          <p:spPr bwMode="auto">
            <a:xfrm flipH="1">
              <a:off x="1728" y="1536"/>
              <a:ext cx="528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03" name="Line 138"/>
            <p:cNvSpPr>
              <a:spLocks noChangeShapeType="1"/>
            </p:cNvSpPr>
            <p:nvPr/>
          </p:nvSpPr>
          <p:spPr bwMode="auto">
            <a:xfrm>
              <a:off x="720" y="1248"/>
              <a:ext cx="81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04" name="Line 139"/>
            <p:cNvSpPr>
              <a:spLocks noChangeShapeType="1"/>
            </p:cNvSpPr>
            <p:nvPr/>
          </p:nvSpPr>
          <p:spPr bwMode="auto">
            <a:xfrm flipH="1">
              <a:off x="720" y="1536"/>
              <a:ext cx="768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05" name="Rectangle 140"/>
            <p:cNvSpPr>
              <a:spLocks noChangeArrowheads="1"/>
            </p:cNvSpPr>
            <p:nvPr/>
          </p:nvSpPr>
          <p:spPr bwMode="auto">
            <a:xfrm>
              <a:off x="192" y="1344"/>
              <a:ext cx="13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en-US" altLang="ru-RU" sz="1600">
                  <a:effectLst/>
                </a:rPr>
                <a:t>250 Mbps RXD&lt;0:1&gt;</a:t>
              </a:r>
              <a:endParaRPr lang="ru-RU" altLang="ru-RU" sz="1600">
                <a:effectLst/>
              </a:endParaRPr>
            </a:p>
          </p:txBody>
        </p:sp>
        <p:sp>
          <p:nvSpPr>
            <p:cNvPr id="106" name="Line 141"/>
            <p:cNvSpPr>
              <a:spLocks noChangeShapeType="1"/>
            </p:cNvSpPr>
            <p:nvPr/>
          </p:nvSpPr>
          <p:spPr bwMode="auto">
            <a:xfrm>
              <a:off x="3456" y="1248"/>
              <a:ext cx="52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07" name="Line 142"/>
            <p:cNvSpPr>
              <a:spLocks noChangeShapeType="1"/>
            </p:cNvSpPr>
            <p:nvPr/>
          </p:nvSpPr>
          <p:spPr bwMode="auto">
            <a:xfrm flipH="1">
              <a:off x="3456" y="1536"/>
              <a:ext cx="528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08" name="Freeform 143"/>
            <p:cNvSpPr>
              <a:spLocks/>
            </p:cNvSpPr>
            <p:nvPr/>
          </p:nvSpPr>
          <p:spPr bwMode="auto">
            <a:xfrm>
              <a:off x="3984" y="1104"/>
              <a:ext cx="192" cy="288"/>
            </a:xfrm>
            <a:custGeom>
              <a:avLst/>
              <a:gdLst>
                <a:gd name="T0" fmla="*/ 0 w 192"/>
                <a:gd name="T1" fmla="*/ 0 h 288"/>
                <a:gd name="T2" fmla="*/ 192 w 192"/>
                <a:gd name="T3" fmla="*/ 144 h 288"/>
                <a:gd name="T4" fmla="*/ 0 w 192"/>
                <a:gd name="T5" fmla="*/ 288 h 288"/>
                <a:gd name="T6" fmla="*/ 0 w 192"/>
                <a:gd name="T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288">
                  <a:moveTo>
                    <a:pt x="0" y="0"/>
                  </a:moveTo>
                  <a:lnTo>
                    <a:pt x="192" y="144"/>
                  </a:lnTo>
                  <a:lnTo>
                    <a:pt x="0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9" name="Rectangle 144"/>
            <p:cNvSpPr>
              <a:spLocks noChangeArrowheads="1"/>
            </p:cNvSpPr>
            <p:nvPr/>
          </p:nvSpPr>
          <p:spPr bwMode="auto">
            <a:xfrm>
              <a:off x="3936" y="1152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ru-RU" sz="1800" b="0">
                  <a:effectLst/>
                </a:rPr>
                <a:t>R</a:t>
              </a:r>
              <a:endParaRPr lang="ru-RU" altLang="ru-RU" sz="1800" b="0">
                <a:effectLst/>
              </a:endParaRPr>
            </a:p>
          </p:txBody>
        </p:sp>
        <p:sp>
          <p:nvSpPr>
            <p:cNvPr id="110" name="Freeform 145"/>
            <p:cNvSpPr>
              <a:spLocks/>
            </p:cNvSpPr>
            <p:nvPr/>
          </p:nvSpPr>
          <p:spPr bwMode="auto">
            <a:xfrm flipH="1">
              <a:off x="3964" y="1392"/>
              <a:ext cx="215" cy="288"/>
            </a:xfrm>
            <a:custGeom>
              <a:avLst/>
              <a:gdLst>
                <a:gd name="T0" fmla="*/ 0 w 192"/>
                <a:gd name="T1" fmla="*/ 0 h 288"/>
                <a:gd name="T2" fmla="*/ 192 w 192"/>
                <a:gd name="T3" fmla="*/ 144 h 288"/>
                <a:gd name="T4" fmla="*/ 0 w 192"/>
                <a:gd name="T5" fmla="*/ 288 h 288"/>
                <a:gd name="T6" fmla="*/ 0 w 192"/>
                <a:gd name="T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288">
                  <a:moveTo>
                    <a:pt x="0" y="0"/>
                  </a:moveTo>
                  <a:lnTo>
                    <a:pt x="192" y="144"/>
                  </a:lnTo>
                  <a:lnTo>
                    <a:pt x="0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1" name="Rectangle 146"/>
            <p:cNvSpPr>
              <a:spLocks noChangeArrowheads="1"/>
            </p:cNvSpPr>
            <p:nvPr/>
          </p:nvSpPr>
          <p:spPr bwMode="auto">
            <a:xfrm flipH="1">
              <a:off x="4016" y="1440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ru-RU" sz="1800" b="0">
                  <a:effectLst/>
                </a:rPr>
                <a:t>T</a:t>
              </a:r>
              <a:endParaRPr lang="ru-RU" altLang="ru-RU" sz="1800" b="0">
                <a:effectLst/>
              </a:endParaRPr>
            </a:p>
          </p:txBody>
        </p:sp>
        <p:sp>
          <p:nvSpPr>
            <p:cNvPr id="112" name="Rectangle 147"/>
            <p:cNvSpPr>
              <a:spLocks noChangeArrowheads="1"/>
            </p:cNvSpPr>
            <p:nvPr/>
          </p:nvSpPr>
          <p:spPr bwMode="auto">
            <a:xfrm>
              <a:off x="4167" y="1056"/>
              <a:ext cx="140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ru-RU" sz="1600">
                  <a:effectLst/>
                </a:rPr>
                <a:t>TXD&lt;0:1&gt; 250 Mbps</a:t>
              </a:r>
              <a:endParaRPr lang="ru-RU" altLang="ru-RU" sz="1600">
                <a:effectLst/>
              </a:endParaRPr>
            </a:p>
          </p:txBody>
        </p:sp>
        <p:sp>
          <p:nvSpPr>
            <p:cNvPr id="113" name="Line 148"/>
            <p:cNvSpPr>
              <a:spLocks noChangeShapeType="1"/>
            </p:cNvSpPr>
            <p:nvPr/>
          </p:nvSpPr>
          <p:spPr bwMode="auto">
            <a:xfrm>
              <a:off x="4167" y="1248"/>
              <a:ext cx="81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14" name="Line 149"/>
            <p:cNvSpPr>
              <a:spLocks noChangeShapeType="1"/>
            </p:cNvSpPr>
            <p:nvPr/>
          </p:nvSpPr>
          <p:spPr bwMode="auto">
            <a:xfrm flipH="1">
              <a:off x="4167" y="1536"/>
              <a:ext cx="768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15" name="Rectangle 150"/>
            <p:cNvSpPr>
              <a:spLocks noChangeArrowheads="1"/>
            </p:cNvSpPr>
            <p:nvPr/>
          </p:nvSpPr>
          <p:spPr bwMode="auto">
            <a:xfrm>
              <a:off x="4224" y="1344"/>
              <a:ext cx="13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ru-RU" sz="1600">
                  <a:effectLst/>
                </a:rPr>
                <a:t>RXD&lt;0:1&gt; 250 Mbps</a:t>
              </a:r>
              <a:endParaRPr lang="ru-RU" altLang="ru-RU" sz="1600">
                <a:effectLst/>
              </a:endParaRPr>
            </a:p>
          </p:txBody>
        </p:sp>
        <p:sp>
          <p:nvSpPr>
            <p:cNvPr id="116" name="Rectangle 151"/>
            <p:cNvSpPr>
              <a:spLocks noChangeArrowheads="1"/>
            </p:cNvSpPr>
            <p:nvPr/>
          </p:nvSpPr>
          <p:spPr bwMode="auto">
            <a:xfrm>
              <a:off x="2496" y="1152"/>
              <a:ext cx="73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ru-RU" sz="1600">
                  <a:effectLst/>
                </a:rPr>
                <a:t>125 Mbaud</a:t>
              </a:r>
              <a:endParaRPr lang="ru-RU" altLang="ru-RU" sz="1600">
                <a:effectLst/>
              </a:endParaRPr>
            </a:p>
          </p:txBody>
        </p:sp>
      </p:grpSp>
      <p:sp>
        <p:nvSpPr>
          <p:cNvPr id="117" name="Rectangle 152"/>
          <p:cNvSpPr>
            <a:spLocks noChangeArrowheads="1"/>
          </p:cNvSpPr>
          <p:nvPr/>
        </p:nvSpPr>
        <p:spPr bwMode="auto">
          <a:xfrm>
            <a:off x="3436955" y="6111875"/>
            <a:ext cx="658813" cy="349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1600">
                <a:effectLst/>
              </a:rPr>
              <a:t>PMA</a:t>
            </a:r>
            <a:endParaRPr lang="ru-RU" altLang="ru-RU" sz="1600">
              <a:effectLst/>
            </a:endParaRPr>
          </a:p>
        </p:txBody>
      </p:sp>
      <p:sp>
        <p:nvSpPr>
          <p:cNvPr id="118" name="Rectangle 153"/>
          <p:cNvSpPr>
            <a:spLocks noChangeArrowheads="1"/>
          </p:cNvSpPr>
          <p:nvPr/>
        </p:nvSpPr>
        <p:spPr bwMode="auto">
          <a:xfrm>
            <a:off x="1492268" y="6111875"/>
            <a:ext cx="579437" cy="349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1600">
                <a:effectLst/>
              </a:rPr>
              <a:t>PCS</a:t>
            </a:r>
            <a:endParaRPr lang="ru-RU" altLang="ru-RU" sz="1600">
              <a:effectLst/>
            </a:endParaRPr>
          </a:p>
        </p:txBody>
      </p:sp>
      <p:sp>
        <p:nvSpPr>
          <p:cNvPr id="119" name="Rectangle 154"/>
          <p:cNvSpPr>
            <a:spLocks noChangeArrowheads="1"/>
          </p:cNvSpPr>
          <p:nvPr/>
        </p:nvSpPr>
        <p:spPr bwMode="auto">
          <a:xfrm>
            <a:off x="4987943" y="6111875"/>
            <a:ext cx="658812" cy="349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1600">
                <a:effectLst/>
              </a:rPr>
              <a:t>PMA</a:t>
            </a:r>
            <a:endParaRPr lang="ru-RU" altLang="ru-RU" sz="1600">
              <a:effectLst/>
            </a:endParaRPr>
          </a:p>
        </p:txBody>
      </p:sp>
      <p:sp>
        <p:nvSpPr>
          <p:cNvPr id="120" name="Rectangle 156"/>
          <p:cNvSpPr>
            <a:spLocks noChangeArrowheads="1"/>
          </p:cNvSpPr>
          <p:nvPr/>
        </p:nvSpPr>
        <p:spPr bwMode="auto">
          <a:xfrm>
            <a:off x="7018355" y="6111875"/>
            <a:ext cx="579438" cy="349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1600">
                <a:effectLst/>
              </a:rPr>
              <a:t>PCS</a:t>
            </a:r>
            <a:endParaRPr lang="ru-RU" altLang="ru-RU" sz="1600">
              <a:effectLst/>
            </a:endParaRPr>
          </a:p>
        </p:txBody>
      </p:sp>
      <p:sp>
        <p:nvSpPr>
          <p:cNvPr id="122" name="Rectangle 158"/>
          <p:cNvSpPr>
            <a:spLocks noChangeArrowheads="1"/>
          </p:cNvSpPr>
          <p:nvPr/>
        </p:nvSpPr>
        <p:spPr bwMode="auto">
          <a:xfrm>
            <a:off x="4046555" y="6035675"/>
            <a:ext cx="9540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1800" b="0" dirty="0">
                <a:effectLst/>
              </a:rPr>
              <a:t>4 </a:t>
            </a:r>
            <a:r>
              <a:rPr lang="ru-RU" altLang="ru-RU" sz="1800" b="0" dirty="0">
                <a:effectLst/>
              </a:rPr>
              <a:t>витых</a:t>
            </a:r>
          </a:p>
          <a:p>
            <a:pPr algn="ctr"/>
            <a:r>
              <a:rPr lang="ru-RU" altLang="ru-RU" sz="1800" b="0" dirty="0">
                <a:effectLst/>
              </a:rPr>
              <a:t>пары</a:t>
            </a:r>
          </a:p>
        </p:txBody>
      </p:sp>
      <p:sp>
        <p:nvSpPr>
          <p:cNvPr id="123" name="Rectangle 159"/>
          <p:cNvSpPr>
            <a:spLocks noChangeArrowheads="1"/>
          </p:cNvSpPr>
          <p:nvPr/>
        </p:nvSpPr>
        <p:spPr bwMode="auto">
          <a:xfrm>
            <a:off x="1258111" y="1154113"/>
            <a:ext cx="3138487" cy="3857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1800" b="0" dirty="0">
                <a:effectLst/>
              </a:rPr>
              <a:t>PAM-5 </a:t>
            </a:r>
            <a:r>
              <a:rPr lang="ru-RU" altLang="ru-RU" sz="1800" b="0" dirty="0">
                <a:effectLst/>
              </a:rPr>
              <a:t>кодирование (обычно)</a:t>
            </a:r>
          </a:p>
        </p:txBody>
      </p:sp>
      <p:sp>
        <p:nvSpPr>
          <p:cNvPr id="124" name="Line 160"/>
          <p:cNvSpPr>
            <a:spLocks noChangeShapeType="1"/>
          </p:cNvSpPr>
          <p:nvPr/>
        </p:nvSpPr>
        <p:spPr bwMode="auto">
          <a:xfrm flipH="1">
            <a:off x="2979755" y="1616075"/>
            <a:ext cx="762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25" name="Line 161"/>
          <p:cNvSpPr>
            <a:spLocks noChangeShapeType="1"/>
          </p:cNvSpPr>
          <p:nvPr/>
        </p:nvSpPr>
        <p:spPr bwMode="auto">
          <a:xfrm>
            <a:off x="3055955" y="1616075"/>
            <a:ext cx="15240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26" name="Line 162"/>
          <p:cNvSpPr>
            <a:spLocks noChangeShapeType="1"/>
          </p:cNvSpPr>
          <p:nvPr/>
        </p:nvSpPr>
        <p:spPr bwMode="auto">
          <a:xfrm>
            <a:off x="3055955" y="1616075"/>
            <a:ext cx="28956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27" name="Rectangle 163"/>
          <p:cNvSpPr>
            <a:spLocks noChangeArrowheads="1"/>
          </p:cNvSpPr>
          <p:nvPr/>
        </p:nvSpPr>
        <p:spPr bwMode="auto">
          <a:xfrm>
            <a:off x="7139093" y="1230312"/>
            <a:ext cx="1519237" cy="3857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1800" b="0" dirty="0">
                <a:effectLst/>
              </a:rPr>
              <a:t>номера битов</a:t>
            </a:r>
          </a:p>
        </p:txBody>
      </p:sp>
      <p:sp>
        <p:nvSpPr>
          <p:cNvPr id="128" name="Line 164"/>
          <p:cNvSpPr>
            <a:spLocks noChangeShapeType="1"/>
          </p:cNvSpPr>
          <p:nvPr/>
        </p:nvSpPr>
        <p:spPr bwMode="auto">
          <a:xfrm flipH="1">
            <a:off x="7475555" y="1616075"/>
            <a:ext cx="3048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46300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/>
          </a:bodyPr>
          <a:lstStyle/>
          <a:p>
            <a:r>
              <a:rPr lang="ru-RU" sz="3600" b="1" dirty="0"/>
              <a:t>Сети </a:t>
            </a:r>
            <a:r>
              <a:rPr lang="en-US" sz="3600" b="1" dirty="0"/>
              <a:t>10 </a:t>
            </a:r>
            <a:r>
              <a:rPr lang="ru-RU" sz="3600" b="1" dirty="0" err="1"/>
              <a:t>Gigabit</a:t>
            </a:r>
            <a:r>
              <a:rPr lang="ru-RU" sz="3600" b="1" dirty="0"/>
              <a:t> </a:t>
            </a:r>
            <a:r>
              <a:rPr lang="en-US" sz="3600" b="1" dirty="0"/>
              <a:t>Ethernet</a:t>
            </a:r>
            <a:r>
              <a:rPr lang="ru-RU" sz="3600" b="1" dirty="0"/>
              <a:t>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764704"/>
            <a:ext cx="8640960" cy="2520280"/>
          </a:xfrm>
        </p:spPr>
        <p:txBody>
          <a:bodyPr>
            <a:normAutofit/>
          </a:bodyPr>
          <a:lstStyle/>
          <a:p>
            <a:r>
              <a:rPr lang="ru-RU" sz="2000" dirty="0"/>
              <a:t>Используется дата-центрах и точках обмена трафиком с </a:t>
            </a:r>
            <a:r>
              <a:rPr lang="ru-RU" sz="2000" dirty="0" err="1"/>
              <a:t>выскоскоростными</a:t>
            </a:r>
            <a:r>
              <a:rPr lang="ru-RU" sz="2000" dirty="0"/>
              <a:t> маршрутизаторами, </a:t>
            </a:r>
            <a:r>
              <a:rPr lang="ru-RU" sz="2000" dirty="0" err="1"/>
              <a:t>коммутаторамии</a:t>
            </a:r>
            <a:r>
              <a:rPr lang="ru-RU" sz="2000" dirty="0"/>
              <a:t>, серверами, а также в других сильно загруженных магистральных каналах.</a:t>
            </a:r>
          </a:p>
          <a:p>
            <a:pPr lvl="1"/>
            <a:r>
              <a:rPr lang="ru-RU" sz="1600" dirty="0"/>
              <a:t>.</a:t>
            </a:r>
            <a:r>
              <a:rPr lang="ru-RU" sz="2000" dirty="0"/>
              <a:t> Сеть 10GBase-ER</a:t>
            </a:r>
          </a:p>
          <a:p>
            <a:r>
              <a:rPr lang="ru-RU" sz="2000" dirty="0"/>
              <a:t>только полнодуплексная передача данных</a:t>
            </a:r>
          </a:p>
          <a:p>
            <a:r>
              <a:rPr lang="ru-RU" sz="2000" dirty="0"/>
              <a:t>автоматическое согласование скорости по принципу максимально возможного значения для обоих концов линии.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906844"/>
              </p:ext>
            </p:extLst>
          </p:nvPr>
        </p:nvGraphicFramePr>
        <p:xfrm>
          <a:off x="107504" y="3212976"/>
          <a:ext cx="8568952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166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ТИП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длина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u="none" strike="noStrike" kern="1200" baseline="0" dirty="0"/>
                        <a:t>10GBase-SR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300 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u="none" strike="noStrike" kern="1200" baseline="0" dirty="0" err="1"/>
                        <a:t>Многомодовое</a:t>
                      </a:r>
                      <a:r>
                        <a:rPr lang="ru-RU" sz="1800" u="none" strike="noStrike" kern="1200" baseline="0" dirty="0"/>
                        <a:t> волокно(0,85 мкм)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u="none" strike="noStrike" kern="1200" baseline="0" dirty="0"/>
                        <a:t>10GBase-LR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u="none" strike="noStrike" kern="1200" baseline="0" dirty="0"/>
                        <a:t>10 км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u="none" strike="noStrike" kern="1200" baseline="0" dirty="0" err="1"/>
                        <a:t>Одномодовое</a:t>
                      </a:r>
                      <a:r>
                        <a:rPr lang="ru-RU" sz="1800" u="none" strike="noStrike" kern="1200" baseline="0" dirty="0"/>
                        <a:t> (1,3 мкм) волокно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u="none" strike="noStrike" kern="1200" baseline="0" dirty="0"/>
                        <a:t>10GBase-ER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40 км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u="none" strike="noStrike" kern="1200" baseline="0" dirty="0" err="1"/>
                        <a:t>Одномодовое</a:t>
                      </a:r>
                      <a:r>
                        <a:rPr lang="ru-RU" sz="1800" u="none" strike="noStrike" kern="1200" baseline="0" dirty="0"/>
                        <a:t> (1,5 мкм) волокно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/>
                        <a:t>10GBase-CX4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15 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/>
                        <a:t>4 </a:t>
                      </a:r>
                      <a:r>
                        <a:rPr lang="ru-RU" sz="1800" u="none" strike="noStrike" kern="1200" baseline="0" dirty="0"/>
                        <a:t>пары </a:t>
                      </a:r>
                      <a:r>
                        <a:rPr lang="ru-RU" sz="1800" u="none" strike="noStrike" kern="1200" baseline="0" dirty="0" err="1"/>
                        <a:t>биаксиального</a:t>
                      </a:r>
                      <a:r>
                        <a:rPr lang="en-US" sz="1800" u="none" strike="noStrike" kern="1200" baseline="0" dirty="0"/>
                        <a:t> </a:t>
                      </a:r>
                      <a:r>
                        <a:rPr lang="ru-RU" sz="1800" u="none" strike="noStrike" kern="1200" baseline="0" dirty="0"/>
                        <a:t>кабеля (</a:t>
                      </a:r>
                      <a:r>
                        <a:rPr lang="ru-RU" sz="1800" u="none" strike="noStrike" kern="1200" baseline="0" dirty="0" err="1"/>
                        <a:t>твниксального</a:t>
                      </a:r>
                      <a:r>
                        <a:rPr lang="ru-RU" sz="1800" u="none" strike="noStrike" kern="1200" baseline="0" dirty="0"/>
                        <a:t>, </a:t>
                      </a:r>
                      <a:r>
                        <a:rPr lang="en-US" sz="1800" u="none" strike="noStrike" kern="1200" baseline="0" dirty="0"/>
                        <a:t>TWC)</a:t>
                      </a:r>
                      <a:endParaRPr lang="ru-RU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/>
                        <a:t>10GBase-T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u="none" strike="noStrike" kern="1200" baseline="0" dirty="0"/>
                        <a:t>100 м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/>
                        <a:t>4 </a:t>
                      </a:r>
                      <a:r>
                        <a:rPr lang="ru-RU" sz="1800" u="none" strike="noStrike" kern="1200" baseline="0" dirty="0"/>
                        <a:t>пары неэкранированной</a:t>
                      </a:r>
                      <a:r>
                        <a:rPr lang="en-US" sz="1800" u="none" strike="noStrike" kern="1200" baseline="0" dirty="0"/>
                        <a:t> </a:t>
                      </a:r>
                      <a:r>
                        <a:rPr lang="ru-RU" sz="1800" u="none" strike="noStrike" kern="1200" baseline="0" dirty="0"/>
                        <a:t>витой пары кат. </a:t>
                      </a:r>
                      <a:r>
                        <a:rPr lang="en-US" sz="1800" u="none" strike="noStrike" kern="1200" baseline="0" dirty="0"/>
                        <a:t>6A</a:t>
                      </a:r>
                      <a:endParaRPr lang="ru-RU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410" name="Picture 2" descr="https://upload.wikimedia.org/wikipedia/commons/thumb/a/a8/Twinax-CAB-10GSFP-P8M.jpg/220px-Twinax-CAB-10GSFP-P8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5494421"/>
            <a:ext cx="1474812" cy="111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5973694"/>
            <a:ext cx="3615779" cy="6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51920" y="554925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TWC</a:t>
            </a:r>
            <a:endParaRPr lang="ru-RU" dirty="0"/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969363"/>
            <a:ext cx="2382524" cy="748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99592" y="560436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SFP+ - Rj45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07215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43204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10 Gigabit Ethernet</a:t>
            </a:r>
            <a:r>
              <a:rPr lang="en-US" dirty="0"/>
              <a:t> </a:t>
            </a:r>
            <a:r>
              <a:rPr lang="ru-RU" b="1" dirty="0"/>
              <a:t>(10</a:t>
            </a:r>
            <a:r>
              <a:rPr lang="en-US" b="1" dirty="0" err="1"/>
              <a:t>GbE</a:t>
            </a:r>
            <a:r>
              <a:rPr lang="ru-RU" b="1" dirty="0"/>
              <a:t>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Autofit/>
          </a:bodyPr>
          <a:lstStyle/>
          <a:p>
            <a:pPr marL="76200" indent="-76200"/>
            <a:br>
              <a:rPr lang="ru-RU" sz="1600" dirty="0"/>
            </a:br>
            <a:endParaRPr lang="ru-RU" sz="1600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/>
          </p:nvPr>
        </p:nvGraphicFramePr>
        <p:xfrm>
          <a:off x="323528" y="764704"/>
          <a:ext cx="8568951" cy="5509122"/>
        </p:xfrm>
        <a:graphic>
          <a:graphicData uri="http://schemas.openxmlformats.org/drawingml/2006/table">
            <a:tbl>
              <a:tblPr/>
              <a:tblGrid>
                <a:gridCol w="1273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8280"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стандарт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Год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Тип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Скорость</a:t>
                      </a:r>
                      <a:r>
                        <a:rPr lang="ru-RU" sz="1700" baseline="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Gbps</a:t>
                      </a:r>
                      <a:endParaRPr lang="en-US" sz="1700" dirty="0">
                        <a:effectLst/>
                      </a:endParaRP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длина сегмента 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Тип кабеля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907">
                <a:tc rowSpan="7"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IEEE 802.3</a:t>
                      </a:r>
                      <a:r>
                        <a:rPr lang="ru-RU" sz="1700" dirty="0" err="1">
                          <a:effectLst/>
                        </a:rPr>
                        <a:t>ае</a:t>
                      </a:r>
                      <a:endParaRPr lang="ru-RU" sz="1700" dirty="0">
                        <a:effectLst/>
                      </a:endParaRP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2003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10GBASE-SR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10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26-300 м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7"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оптоволоконный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28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2003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10GBASE-LX4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10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Одномод — 10 км</a:t>
                      </a:r>
                      <a:br>
                        <a:rPr lang="ru-RU" sz="1700">
                          <a:effectLst/>
                        </a:rPr>
                      </a:br>
                      <a:r>
                        <a:rPr lang="ru-RU" sz="1700">
                          <a:effectLst/>
                        </a:rPr>
                        <a:t>Многомод — 300 м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90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2003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10GBASE-LR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10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10 км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90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2003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10GBASE-ER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10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40 км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90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2003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10GBASE-SW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10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26 м — 40 км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90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2003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10GBASE-LW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10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90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2003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10GBASE-EW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10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406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IEEE 802.3</a:t>
                      </a:r>
                      <a:r>
                        <a:rPr lang="ru-RU" sz="1700">
                          <a:effectLst/>
                        </a:rPr>
                        <a:t>а</a:t>
                      </a:r>
                      <a:r>
                        <a:rPr lang="en-US" sz="1700">
                          <a:effectLst/>
                        </a:rPr>
                        <a:t>k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2004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10GBASE-CX4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10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15м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медный кабель СХ4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5907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IEEE 802.3an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2006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10GBASE-T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10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100 м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UTP/STP</a:t>
                      </a:r>
                      <a:r>
                        <a:rPr lang="ru-RU" sz="1700" dirty="0">
                          <a:effectLst/>
                        </a:rPr>
                        <a:t> </a:t>
                      </a:r>
                      <a:r>
                        <a:rPr lang="en-US" sz="1700" dirty="0">
                          <a:effectLst/>
                        </a:rPr>
                        <a:t>cat 6,6a,7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5907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IEEE 802.3aq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2006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10GBASE-LRM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10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220 м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оптоволоконный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5907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IEEE 802.3ap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2007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10GBASE-KX4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10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 м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для объединительной платы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5907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IEEE 802.3ap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2007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10GBASE-KR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10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 м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5907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IEEE 802.3av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2009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10GBASE-PR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10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20 км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оптоволоконный</a:t>
                      </a:r>
                    </a:p>
                  </a:txBody>
                  <a:tcPr marL="46804" marR="46804" marT="23402" marB="35103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3345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432048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4</a:t>
            </a:r>
            <a:r>
              <a:rPr lang="en-US" sz="3600" b="1" dirty="0"/>
              <a:t>0,100 </a:t>
            </a:r>
            <a:r>
              <a:rPr lang="ru-RU" sz="3600" b="1" dirty="0"/>
              <a:t>и</a:t>
            </a:r>
            <a:r>
              <a:rPr lang="en-US" sz="3600" b="1" dirty="0"/>
              <a:t> </a:t>
            </a:r>
            <a:r>
              <a:rPr lang="ru-RU" sz="3600" b="1" dirty="0" err="1"/>
              <a:t>дт</a:t>
            </a:r>
            <a:r>
              <a:rPr lang="en-US" sz="3600" b="1" dirty="0"/>
              <a:t> Gigabit Ethernet</a:t>
            </a:r>
            <a:r>
              <a:rPr lang="en-US" sz="3600" dirty="0"/>
              <a:t> </a:t>
            </a:r>
            <a:r>
              <a:rPr lang="ru-RU" sz="3600" b="1" dirty="0"/>
              <a:t>(40</a:t>
            </a:r>
            <a:r>
              <a:rPr lang="en-US" sz="3600" b="1" dirty="0" err="1"/>
              <a:t>GbE</a:t>
            </a:r>
            <a:r>
              <a:rPr lang="ru-RU" sz="3600" b="1" dirty="0"/>
              <a:t>) </a:t>
            </a:r>
            <a:r>
              <a:rPr lang="ru-RU" sz="3600" dirty="0"/>
              <a:t> </a:t>
            </a:r>
            <a:endParaRPr lang="ru-RU" sz="3600" b="1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065915"/>
              </p:ext>
            </p:extLst>
          </p:nvPr>
        </p:nvGraphicFramePr>
        <p:xfrm>
          <a:off x="179512" y="764704"/>
          <a:ext cx="8856984" cy="5744554"/>
        </p:xfrm>
        <a:graphic>
          <a:graphicData uri="http://schemas.openxmlformats.org/drawingml/2006/table">
            <a:tbl>
              <a:tblPr/>
              <a:tblGrid>
                <a:gridCol w="1368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7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3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9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737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6065"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Стандарт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Год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Тип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Скорость, </a:t>
                      </a:r>
                      <a:r>
                        <a:rPr lang="en-US" sz="1700" dirty="0" err="1">
                          <a:effectLst/>
                        </a:rPr>
                        <a:t>Gbps</a:t>
                      </a:r>
                      <a:endParaRPr lang="en-US" sz="1700" dirty="0">
                        <a:effectLst/>
                      </a:endParaRP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длина сегмента 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Тип кабеля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422">
                <a:tc rowSpan="7"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IEEE 802.3ba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2010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40GBase-KR4</a:t>
                      </a:r>
                      <a:br>
                        <a:rPr lang="en-US" sz="1700">
                          <a:effectLst/>
                        </a:rPr>
                      </a:br>
                      <a:r>
                        <a:rPr lang="en-US" sz="1700">
                          <a:effectLst/>
                        </a:rPr>
                        <a:t>100GBase-KP4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40</a:t>
                      </a:r>
                      <a:br>
                        <a:rPr lang="ru-RU" sz="1700">
                          <a:effectLst/>
                        </a:rPr>
                      </a:br>
                      <a:r>
                        <a:rPr lang="ru-RU" sz="1700">
                          <a:effectLst/>
                        </a:rPr>
                        <a:t>100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 м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для объединительной платы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70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100GBase-KR4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100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 м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для улучшенной объединительной платы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06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40GBase-CR4</a:t>
                      </a:r>
                      <a:br>
                        <a:rPr lang="en-US" sz="1700" dirty="0">
                          <a:effectLst/>
                        </a:rPr>
                      </a:br>
                      <a:r>
                        <a:rPr lang="en-US" sz="1700" dirty="0">
                          <a:effectLst/>
                        </a:rPr>
                        <a:t>100GBase-CR10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40</a:t>
                      </a:r>
                      <a:br>
                        <a:rPr lang="ru-RU" sz="1700">
                          <a:effectLst/>
                        </a:rPr>
                      </a:br>
                      <a:r>
                        <a:rPr lang="ru-RU" sz="1700">
                          <a:effectLst/>
                        </a:rPr>
                        <a:t>100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7 м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медный биаксиальный кабель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35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40GBase-T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40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30 м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UTP cat 8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006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40GBase-SR4</a:t>
                      </a:r>
                      <a:br>
                        <a:rPr lang="en-US" sz="1700">
                          <a:effectLst/>
                        </a:rPr>
                      </a:br>
                      <a:r>
                        <a:rPr lang="en-US" sz="1700">
                          <a:effectLst/>
                        </a:rPr>
                        <a:t>100GBase-SR10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40</a:t>
                      </a:r>
                      <a:br>
                        <a:rPr lang="ru-RU" sz="1700" dirty="0">
                          <a:effectLst/>
                        </a:rPr>
                      </a:br>
                      <a:r>
                        <a:rPr lang="ru-RU" sz="1700" dirty="0">
                          <a:effectLst/>
                        </a:rPr>
                        <a:t>100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100 м</a:t>
                      </a:r>
                      <a:br>
                        <a:rPr lang="ru-RU" sz="1700">
                          <a:effectLst/>
                        </a:rPr>
                      </a:br>
                      <a:r>
                        <a:rPr lang="ru-RU" sz="1700">
                          <a:effectLst/>
                        </a:rPr>
                        <a:t>125 м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оптоволоконный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006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40GBase-LR4</a:t>
                      </a:r>
                      <a:br>
                        <a:rPr lang="en-US" sz="1700">
                          <a:effectLst/>
                        </a:rPr>
                      </a:br>
                      <a:r>
                        <a:rPr lang="en-US" sz="1700">
                          <a:effectLst/>
                        </a:rPr>
                        <a:t>100GBase-LR4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40</a:t>
                      </a:r>
                      <a:br>
                        <a:rPr lang="ru-RU" sz="1700" dirty="0">
                          <a:effectLst/>
                        </a:rPr>
                      </a:br>
                      <a:r>
                        <a:rPr lang="ru-RU" sz="1700" dirty="0">
                          <a:effectLst/>
                        </a:rPr>
                        <a:t>100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10 км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35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100GBase-ER4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100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40 км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356"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IEEE 802.3bg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2011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40GBase-FR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40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2 км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356">
                <a:tc>
                  <a:txBody>
                    <a:bodyPr/>
                    <a:lstStyle/>
                    <a:p>
                      <a:pPr fontAlgn="t"/>
                      <a:r>
                        <a:rPr lang="en-US" sz="1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P802.3bs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2020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200GBASE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200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?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</a:t>
                      </a:r>
                      <a:r>
                        <a:rPr lang="ru-RU" sz="17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разработке</a:t>
                      </a:r>
                      <a:endParaRPr lang="ru-RU" sz="1700" dirty="0">
                        <a:effectLst/>
                      </a:endParaRP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3356">
                <a:tc>
                  <a:txBody>
                    <a:bodyPr/>
                    <a:lstStyle/>
                    <a:p>
                      <a:pPr fontAlgn="t"/>
                      <a:r>
                        <a:rPr lang="en-US" sz="1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P802.3bs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dirty="0">
                          <a:effectLst/>
                        </a:rPr>
                        <a:t>2020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400GBASE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400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?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</a:t>
                      </a:r>
                      <a:r>
                        <a:rPr lang="ru-RU" sz="17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разработке</a:t>
                      </a:r>
                      <a:endParaRPr lang="ru-RU" sz="1700" dirty="0">
                        <a:effectLst/>
                      </a:endParaRP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3356">
                <a:tc>
                  <a:txBody>
                    <a:bodyPr/>
                    <a:lstStyle/>
                    <a:p>
                      <a:pPr fontAlgn="t"/>
                      <a:r>
                        <a:rPr lang="ru-RU" sz="1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</a:t>
                      </a:r>
                      <a:r>
                        <a:rPr lang="ru-RU" sz="17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разработке</a:t>
                      </a:r>
                      <a:endParaRPr lang="en-US" sz="17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ru-RU" sz="1700" dirty="0">
                          <a:effectLst/>
                        </a:rPr>
                        <a:t>?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1TBASE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1000</a:t>
                      </a:r>
                      <a:endParaRPr lang="ru-RU" sz="1700" dirty="0">
                        <a:effectLst/>
                      </a:endParaRP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?</a:t>
                      </a: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</a:t>
                      </a:r>
                      <a:r>
                        <a:rPr lang="ru-RU" sz="17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разработке</a:t>
                      </a:r>
                      <a:endParaRPr lang="ru-RU" sz="1700" dirty="0">
                        <a:effectLst/>
                      </a:endParaRPr>
                    </a:p>
                  </a:txBody>
                  <a:tcPr marL="48745" marR="48745" marT="24372" marB="36559">
                    <a:lnL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8181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50405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Сети </a:t>
            </a:r>
            <a:r>
              <a:rPr lang="en-US" sz="3600" b="1" dirty="0"/>
              <a:t>10 </a:t>
            </a:r>
            <a:r>
              <a:rPr lang="ru-RU" sz="3600" b="1" dirty="0" err="1"/>
              <a:t>Gigabit</a:t>
            </a:r>
            <a:r>
              <a:rPr lang="ru-RU" sz="3600" b="1" dirty="0"/>
              <a:t> </a:t>
            </a:r>
            <a:r>
              <a:rPr lang="en-US" sz="3600" b="1" dirty="0"/>
              <a:t>Ethernet</a:t>
            </a:r>
            <a:r>
              <a:rPr lang="ru-RU" sz="3600" b="1" dirty="0"/>
              <a:t>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764704"/>
            <a:ext cx="8784976" cy="5544616"/>
          </a:xfrm>
        </p:spPr>
        <p:txBody>
          <a:bodyPr>
            <a:normAutofit/>
          </a:bodyPr>
          <a:lstStyle/>
          <a:p>
            <a:r>
              <a:rPr lang="ru-RU" sz="2000" dirty="0"/>
              <a:t>10GBase-CX4</a:t>
            </a:r>
            <a:r>
              <a:rPr lang="en-US" sz="2000" dirty="0"/>
              <a:t> – TWC, </a:t>
            </a:r>
            <a:r>
              <a:rPr lang="ru-RU" sz="2000" dirty="0"/>
              <a:t>10GBase-X, </a:t>
            </a:r>
          </a:p>
          <a:p>
            <a:pPr lvl="1"/>
            <a:r>
              <a:rPr lang="ru-RU" sz="2000" dirty="0"/>
              <a:t>кодирование  8B/10B.</a:t>
            </a:r>
          </a:p>
          <a:p>
            <a:pPr lvl="1"/>
            <a:r>
              <a:rPr lang="ru-RU" sz="2000" dirty="0"/>
              <a:t>скорости 3,125 </a:t>
            </a:r>
            <a:r>
              <a:rPr lang="ru-RU" sz="2000" dirty="0" err="1"/>
              <a:t>Гсимволов</a:t>
            </a:r>
            <a:r>
              <a:rPr lang="ru-RU" sz="2000" dirty="0"/>
              <a:t>/с, скорость передачи данных 10 Гбит/с.</a:t>
            </a:r>
          </a:p>
          <a:p>
            <a:r>
              <a:rPr lang="ru-RU" sz="2000" dirty="0"/>
              <a:t>10GBase-T — неэкранированная витая пара </a:t>
            </a:r>
          </a:p>
          <a:p>
            <a:pPr lvl="1"/>
            <a:r>
              <a:rPr lang="ru-RU" sz="2000" dirty="0"/>
              <a:t>кодировка </a:t>
            </a:r>
            <a:r>
              <a:rPr lang="en-US" sz="2000" dirty="0"/>
              <a:t>PAM16</a:t>
            </a:r>
            <a:r>
              <a:rPr lang="ru-RU" sz="2000" dirty="0"/>
              <a:t>. </a:t>
            </a:r>
          </a:p>
          <a:p>
            <a:r>
              <a:rPr lang="ru-RU" sz="2000" dirty="0"/>
              <a:t>10Gbase-R и 10GBasc-W</a:t>
            </a:r>
          </a:p>
          <a:p>
            <a:pPr lvl="1"/>
            <a:r>
              <a:rPr lang="ru-RU" sz="2000" dirty="0"/>
              <a:t>кодирование 64В/66В.</a:t>
            </a:r>
          </a:p>
          <a:p>
            <a:r>
              <a:rPr lang="ru-RU" sz="2000" dirty="0"/>
              <a:t>Стандарт 10-гигабитного </a:t>
            </a:r>
            <a:r>
              <a:rPr lang="ru-RU" sz="2000" dirty="0" err="1"/>
              <a:t>Ethernet</a:t>
            </a:r>
            <a:r>
              <a:rPr lang="ru-RU" sz="2000" dirty="0"/>
              <a:t> – 7 стандартов физической среды для LAN, MAN и WAN физического уровня. </a:t>
            </a:r>
          </a:p>
          <a:p>
            <a:r>
              <a:rPr lang="ru-RU" sz="2000" dirty="0"/>
              <a:t>.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5352533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50405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Сети </a:t>
            </a:r>
            <a:r>
              <a:rPr lang="en-US" sz="3600" b="1" dirty="0"/>
              <a:t>10 </a:t>
            </a:r>
            <a:r>
              <a:rPr lang="ru-RU" sz="3600" b="1" dirty="0" err="1"/>
              <a:t>Gigabit</a:t>
            </a:r>
            <a:r>
              <a:rPr lang="ru-RU" sz="3600" b="1" dirty="0"/>
              <a:t> </a:t>
            </a:r>
            <a:r>
              <a:rPr lang="en-US" sz="3600" b="1" dirty="0"/>
              <a:t>Ethernet</a:t>
            </a:r>
            <a:r>
              <a:rPr lang="ru-RU" sz="3600" b="1" dirty="0"/>
              <a:t>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4581128"/>
            <a:ext cx="8784976" cy="1728192"/>
          </a:xfrm>
        </p:spPr>
        <p:txBody>
          <a:bodyPr>
            <a:normAutofit lnSpcReduction="10000"/>
          </a:bodyPr>
          <a:lstStyle/>
          <a:p>
            <a:r>
              <a:rPr lang="ru-RU" sz="2000" dirty="0"/>
              <a:t>Стандарты отличаются взаимодействием с уровнем MAC. </a:t>
            </a:r>
          </a:p>
          <a:p>
            <a:r>
              <a:rPr lang="ru-RU" sz="2000" dirty="0"/>
              <a:t>единый интерфейс XGMII (</a:t>
            </a:r>
            <a:r>
              <a:rPr lang="ru-RU" sz="2000" dirty="0" err="1"/>
              <a:t>eXtended</a:t>
            </a:r>
            <a:r>
              <a:rPr lang="ru-RU" sz="2000" dirty="0"/>
              <a:t> </a:t>
            </a:r>
            <a:r>
              <a:rPr lang="ru-RU" sz="2000" dirty="0" err="1"/>
              <a:t>Gigabit</a:t>
            </a:r>
            <a:r>
              <a:rPr lang="ru-RU" sz="2000" dirty="0"/>
              <a:t> </a:t>
            </a:r>
            <a:r>
              <a:rPr lang="ru-RU" sz="2000" dirty="0" err="1"/>
              <a:t>Medium</a:t>
            </a:r>
            <a:r>
              <a:rPr lang="ru-RU" sz="2000" dirty="0"/>
              <a:t> </a:t>
            </a:r>
            <a:r>
              <a:rPr lang="ru-RU" sz="2000" dirty="0" err="1"/>
              <a:t>Independent</a:t>
            </a:r>
            <a:r>
              <a:rPr lang="ru-RU" sz="2000" dirty="0"/>
              <a:t> </a:t>
            </a:r>
            <a:r>
              <a:rPr lang="ru-RU" sz="2000" dirty="0" err="1"/>
              <a:t>Interface</a:t>
            </a:r>
            <a:r>
              <a:rPr lang="ru-RU" sz="2000" dirty="0"/>
              <a:t> — расширенный интерфейс независимого доступа к гигабитной среде), </a:t>
            </a:r>
          </a:p>
          <a:p>
            <a:r>
              <a:rPr lang="ru-RU" sz="2000" dirty="0"/>
              <a:t>предусматривает параллельный обмен 4 байтами, </a:t>
            </a:r>
          </a:p>
          <a:p>
            <a:pPr lvl="1"/>
            <a:r>
              <a:rPr lang="ru-RU" sz="2000" dirty="0"/>
              <a:t>4 параллельных потока данных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836712"/>
            <a:ext cx="3996804" cy="3492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00712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Особенности беспроводных вычислительных сетей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232848" cy="1752600"/>
          </a:xfrm>
        </p:spPr>
        <p:txBody>
          <a:bodyPr/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Вычислительные сети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62020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Беспроводные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>
            <a:normAutofit/>
          </a:bodyPr>
          <a:lstStyle/>
          <a:p>
            <a:r>
              <a:rPr lang="ru-RU" sz="2200" b="1" dirty="0"/>
              <a:t>Беспроводные технологии</a:t>
            </a:r>
            <a:r>
              <a:rPr lang="ru-RU" sz="2200" dirty="0"/>
              <a:t> — подкласс информационных технологий, служат для передачи информации между двумя и более точками на расстоянии, не требуя проводной связи. Для передачи информации могут использоваться радиоволны, а также инфракрасное, оптическое или лазерное излучение.</a:t>
            </a:r>
          </a:p>
          <a:p>
            <a:r>
              <a:rPr lang="ru-RU" sz="2200" dirty="0"/>
              <a:t>Примеры:</a:t>
            </a:r>
            <a:r>
              <a:rPr lang="ru-RU" sz="2000" dirty="0"/>
              <a:t> </a:t>
            </a:r>
            <a:r>
              <a:rPr lang="en-US" sz="2000" dirty="0"/>
              <a:t>IrDA,</a:t>
            </a:r>
            <a:r>
              <a:rPr lang="ru-RU" sz="2000" dirty="0"/>
              <a:t> </a:t>
            </a:r>
            <a:r>
              <a:rPr lang="en-US" sz="2000" dirty="0" err="1"/>
              <a:t>WiFi</a:t>
            </a:r>
            <a:r>
              <a:rPr lang="ru-RU" sz="2000" dirty="0"/>
              <a:t>, </a:t>
            </a:r>
            <a:r>
              <a:rPr lang="en-US" sz="2000" dirty="0"/>
              <a:t>WiMAX</a:t>
            </a:r>
            <a:r>
              <a:rPr lang="ru-RU" sz="2000" dirty="0"/>
              <a:t>, </a:t>
            </a:r>
            <a:r>
              <a:rPr lang="en-US" sz="2000" dirty="0"/>
              <a:t>Bluetooth</a:t>
            </a:r>
            <a:r>
              <a:rPr lang="ru-RU" sz="2000" dirty="0"/>
              <a:t>, </a:t>
            </a:r>
            <a:r>
              <a:rPr lang="en-US" sz="2000" dirty="0"/>
              <a:t>RFID, GPRS, </a:t>
            </a:r>
            <a:r>
              <a:rPr lang="ru-RU" sz="2000" dirty="0" err="1"/>
              <a:t>ZigBee</a:t>
            </a:r>
            <a:r>
              <a:rPr lang="ru-RU" sz="2000" dirty="0"/>
              <a:t>, </a:t>
            </a:r>
            <a:r>
              <a:rPr lang="en-US" sz="2000" dirty="0"/>
              <a:t>Lora</a:t>
            </a:r>
            <a:r>
              <a:rPr lang="ru-RU" sz="2000" dirty="0"/>
              <a:t>. </a:t>
            </a:r>
          </a:p>
          <a:p>
            <a:r>
              <a:rPr lang="ru-RU" sz="2200" dirty="0"/>
              <a:t>Основные отличия  сетей – дальность действия и максимальная скорость.</a:t>
            </a:r>
          </a:p>
          <a:p>
            <a:r>
              <a:rPr lang="ru-RU" sz="2200" dirty="0"/>
              <a:t>Описываются стандартами </a:t>
            </a:r>
            <a:br>
              <a:rPr lang="en-US" sz="2200" dirty="0"/>
            </a:br>
            <a:r>
              <a:rPr lang="en-US" sz="2200" dirty="0"/>
              <a:t>IEEE 802.1X</a:t>
            </a:r>
            <a:endParaRPr lang="ru-RU" sz="2200" dirty="0"/>
          </a:p>
          <a:p>
            <a:endParaRPr lang="ru-RU" sz="2200" dirty="0"/>
          </a:p>
        </p:txBody>
      </p:sp>
      <p:pic>
        <p:nvPicPr>
          <p:cNvPr id="4" name="Picture 8" descr="https://upload.wikimedia.org/wikipedia/commons/thumb/6/68/Wimax-speed.jpg/300px-Wimax-spe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861048"/>
            <a:ext cx="3937150" cy="275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8381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64096"/>
          </a:xfrm>
        </p:spPr>
        <p:txBody>
          <a:bodyPr>
            <a:noAutofit/>
          </a:bodyPr>
          <a:lstStyle/>
          <a:p>
            <a:r>
              <a:rPr lang="ru-RU" sz="3200" b="1" dirty="0"/>
              <a:t>Беспроводные сети. </a:t>
            </a:r>
            <a:br>
              <a:rPr lang="ru-RU" sz="3200" b="1" dirty="0"/>
            </a:br>
            <a:r>
              <a:rPr lang="ru-RU" sz="3200" b="1" dirty="0"/>
              <a:t>Классификация по дальности действия: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268760"/>
            <a:ext cx="8507288" cy="3816424"/>
          </a:xfrm>
        </p:spPr>
        <p:txBody>
          <a:bodyPr>
            <a:normAutofit fontScale="92500" lnSpcReduction="20000"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ru-RU" sz="2400" b="1" dirty="0"/>
              <a:t>Беспроводные персональные сети </a:t>
            </a:r>
            <a:r>
              <a:rPr lang="ru-RU" sz="2400" dirty="0"/>
              <a:t>(</a:t>
            </a:r>
            <a:r>
              <a:rPr lang="en-US" sz="2400" dirty="0"/>
              <a:t>WPAN — Wireless Personal Area Networks). </a:t>
            </a:r>
          </a:p>
          <a:p>
            <a:pPr marL="819150" lvl="3" indent="-361950"/>
            <a:r>
              <a:rPr lang="ru-RU" sz="2400" dirty="0"/>
              <a:t>Примеры технологий — </a:t>
            </a:r>
            <a:r>
              <a:rPr lang="en-US" sz="2400" dirty="0"/>
              <a:t>Bluetooth.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ru-RU" sz="2400" b="1" dirty="0"/>
              <a:t>Беспроводные локальные сети </a:t>
            </a:r>
            <a:r>
              <a:rPr lang="ru-RU" sz="2400" dirty="0"/>
              <a:t>(</a:t>
            </a:r>
            <a:r>
              <a:rPr lang="en-US" sz="2400" dirty="0"/>
              <a:t>WLAN — Wireless Local Area Networks). </a:t>
            </a:r>
          </a:p>
          <a:p>
            <a:pPr marL="819150" lvl="3" indent="-361950"/>
            <a:r>
              <a:rPr lang="ru-RU" sz="2400" dirty="0"/>
              <a:t>Примеры технологий — </a:t>
            </a:r>
            <a:r>
              <a:rPr lang="en-US" sz="2400" dirty="0"/>
              <a:t>Wi-Fi.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ru-RU" sz="2400" b="1" dirty="0"/>
              <a:t>Беспроводные сети масштаба города </a:t>
            </a:r>
            <a:r>
              <a:rPr lang="ru-RU" sz="2400" dirty="0"/>
              <a:t>(</a:t>
            </a:r>
            <a:r>
              <a:rPr lang="en-US" sz="2400" dirty="0"/>
              <a:t>WMAN — Wireless Metropolitan Area Networks). </a:t>
            </a:r>
          </a:p>
          <a:p>
            <a:pPr marL="819150" lvl="3" indent="-361950"/>
            <a:r>
              <a:rPr lang="ru-RU" sz="2400" dirty="0"/>
              <a:t>Примеры технологий — </a:t>
            </a:r>
            <a:r>
              <a:rPr lang="en-US" sz="2400" dirty="0"/>
              <a:t>WiMAX.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ru-RU" sz="2400" b="1" dirty="0"/>
              <a:t>Беспроводные глобальные сети </a:t>
            </a:r>
            <a:r>
              <a:rPr lang="ru-RU" sz="2400" dirty="0"/>
              <a:t>(</a:t>
            </a:r>
            <a:r>
              <a:rPr lang="en-US" sz="2400" dirty="0"/>
              <a:t>WWAN — Wireless Wide Area Network). </a:t>
            </a:r>
          </a:p>
          <a:p>
            <a:pPr marL="819150" lvl="3" indent="-361950"/>
            <a:r>
              <a:rPr lang="ru-RU" sz="2400" dirty="0"/>
              <a:t>Примеры технологий —</a:t>
            </a:r>
            <a:r>
              <a:rPr lang="en-US" sz="2400" dirty="0"/>
              <a:t> GPRS, EDGE, LTE.</a:t>
            </a:r>
          </a:p>
          <a:p>
            <a:endParaRPr lang="ru-RU" dirty="0"/>
          </a:p>
        </p:txBody>
      </p:sp>
      <p:pic>
        <p:nvPicPr>
          <p:cNvPr id="19464" name="Picture 8" descr="https://upload.wikimedia.org/wikipedia/commons/thumb/6/68/Wimax-speed.jpg/300px-Wimax-spe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653136"/>
            <a:ext cx="3001046" cy="210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510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Открытые системы и модель OSІ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764704"/>
            <a:ext cx="8772078" cy="5616624"/>
          </a:xfrm>
        </p:spPr>
        <p:txBody>
          <a:bodyPr>
            <a:noAutofit/>
          </a:bodyPr>
          <a:lstStyle/>
          <a:p>
            <a:r>
              <a:rPr lang="en-US" sz="2200" i="1" dirty="0"/>
              <a:t>OSI - open systems interconnection basic reference model</a:t>
            </a:r>
            <a:r>
              <a:rPr lang="en-US" sz="2200" dirty="0"/>
              <a:t> — </a:t>
            </a:r>
            <a:r>
              <a:rPr lang="ru-RU" sz="2200" b="1" dirty="0"/>
              <a:t>Б</a:t>
            </a:r>
            <a:r>
              <a:rPr lang="ru-RU" sz="2200" dirty="0"/>
              <a:t>азовая </a:t>
            </a:r>
            <a:r>
              <a:rPr lang="ru-RU" sz="2200" b="1" dirty="0"/>
              <a:t>Э</a:t>
            </a:r>
            <a:r>
              <a:rPr lang="ru-RU" sz="2200" dirty="0"/>
              <a:t>талонная </a:t>
            </a:r>
            <a:r>
              <a:rPr lang="ru-RU" sz="2200" b="1" dirty="0"/>
              <a:t>М</a:t>
            </a:r>
            <a:r>
              <a:rPr lang="ru-RU" sz="2200" dirty="0"/>
              <a:t>одель</a:t>
            </a:r>
            <a:r>
              <a:rPr lang="en-US" sz="2200" dirty="0"/>
              <a:t> </a:t>
            </a:r>
            <a:r>
              <a:rPr lang="ru-RU" sz="2200" b="1" dirty="0"/>
              <a:t>В</a:t>
            </a:r>
            <a:r>
              <a:rPr lang="ru-RU" sz="2200" dirty="0"/>
              <a:t>заимодействия </a:t>
            </a:r>
            <a:r>
              <a:rPr lang="ru-RU" sz="2200" b="1" dirty="0"/>
              <a:t>О</a:t>
            </a:r>
            <a:r>
              <a:rPr lang="ru-RU" sz="2200" dirty="0"/>
              <a:t>ткрытых </a:t>
            </a:r>
            <a:r>
              <a:rPr lang="ru-RU" sz="2200" b="1" dirty="0"/>
              <a:t>С</a:t>
            </a:r>
            <a:r>
              <a:rPr lang="ru-RU" sz="2200" dirty="0"/>
              <a:t>истем (</a:t>
            </a:r>
            <a:r>
              <a:rPr lang="ru-RU" sz="2200" b="1" dirty="0"/>
              <a:t>ЭМВОС</a:t>
            </a:r>
            <a:r>
              <a:rPr lang="ru-RU" sz="2200" dirty="0"/>
              <a:t>)</a:t>
            </a:r>
          </a:p>
          <a:p>
            <a:r>
              <a:rPr lang="ru-RU" sz="2200" dirty="0"/>
              <a:t>Модель взаимодействия устройств в сети друг с другом на разных уровнях, определяющим соответствующим функционалом</a:t>
            </a:r>
            <a:r>
              <a:rPr lang="en-US" sz="2200" dirty="0"/>
              <a:t>.</a:t>
            </a:r>
            <a:r>
              <a:rPr lang="ru-RU" sz="2200" dirty="0"/>
              <a:t> </a:t>
            </a:r>
            <a:endParaRPr lang="en-US" sz="2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21786" y="3370639"/>
            <a:ext cx="41341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OSI </a:t>
            </a:r>
            <a:r>
              <a:rPr lang="ru-RU" sz="2000" dirty="0"/>
              <a:t>представляет единый унифицированный стандарт, который определят алгоритм передачи информации в сетях.</a:t>
            </a:r>
            <a:r>
              <a:rPr lang="ru-RU" b="1" dirty="0"/>
              <a:t> </a:t>
            </a:r>
            <a:endParaRPr lang="ru-RU" sz="1200" b="1" dirty="0"/>
          </a:p>
        </p:txBody>
      </p:sp>
      <p:pic>
        <p:nvPicPr>
          <p:cNvPr id="6" name="Picture 2" descr="ÐÐ·Ð°Ð¸Ð¼Ð¾Ð´ÐµÐ¹ÑÑÐ²Ð¸Ðµ Ð¼ÐµÐ¶Ð´Ñ ÑÑÐ¾Ð²Ð½ÑÐ¼Ð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564904"/>
            <a:ext cx="4312188" cy="395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5029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64096"/>
          </a:xfrm>
        </p:spPr>
        <p:txBody>
          <a:bodyPr>
            <a:noAutofit/>
          </a:bodyPr>
          <a:lstStyle/>
          <a:p>
            <a:r>
              <a:rPr lang="ru-RU" sz="3200" b="1" dirty="0"/>
              <a:t>Беспроводные сети. </a:t>
            </a:r>
            <a:br>
              <a:rPr lang="ru-RU" sz="3200" b="1" dirty="0"/>
            </a:br>
            <a:r>
              <a:rPr lang="ru-RU" sz="3200" b="1" dirty="0"/>
              <a:t>Классификация по дальности действия: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268759"/>
            <a:ext cx="8507288" cy="460230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ru-RU" sz="2600" b="1" dirty="0" err="1"/>
              <a:t>WiMAX</a:t>
            </a:r>
            <a:r>
              <a:rPr lang="ru-RU" sz="2600" b="1" dirty="0"/>
              <a:t> </a:t>
            </a:r>
            <a:r>
              <a:rPr lang="ru-RU" sz="2600" dirty="0"/>
              <a:t>— сеть покрытия  километры пространства, </a:t>
            </a:r>
          </a:p>
          <a:p>
            <a:pPr>
              <a:lnSpc>
                <a:spcPct val="120000"/>
              </a:lnSpc>
            </a:pPr>
            <a:r>
              <a:rPr lang="ru-RU" sz="2600" dirty="0"/>
              <a:t>использует лицензированные спектры частот (возможно и использование нелицензированных частот) </a:t>
            </a:r>
          </a:p>
          <a:p>
            <a:pPr>
              <a:lnSpc>
                <a:spcPct val="120000"/>
              </a:lnSpc>
            </a:pPr>
            <a:r>
              <a:rPr lang="ru-RU" sz="2600" i="1" dirty="0"/>
              <a:t>для предоставления соединения с интернетом типа точка-точка провайдером конечному пользователю. </a:t>
            </a:r>
          </a:p>
          <a:p>
            <a:pPr lvl="1">
              <a:lnSpc>
                <a:spcPct val="120000"/>
              </a:lnSpc>
            </a:pPr>
            <a:r>
              <a:rPr lang="ru-RU" sz="2600" dirty="0"/>
              <a:t>Основной стандарт 802.16</a:t>
            </a:r>
          </a:p>
          <a:p>
            <a:pPr>
              <a:lnSpc>
                <a:spcPct val="120000"/>
              </a:lnSpc>
            </a:pPr>
            <a:r>
              <a:rPr lang="ru-RU" sz="2600" b="1" dirty="0" err="1"/>
              <a:t>Wi-Fi</a:t>
            </a:r>
            <a:r>
              <a:rPr lang="ru-RU" sz="2600" b="1" dirty="0"/>
              <a:t> </a:t>
            </a:r>
            <a:r>
              <a:rPr lang="ru-RU" sz="2600" dirty="0"/>
              <a:t>—</a:t>
            </a:r>
            <a:r>
              <a:rPr lang="ru-RU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система короткого действия </a:t>
            </a:r>
            <a:r>
              <a:rPr lang="ru-RU" sz="2600" dirty="0"/>
              <a:t>(локальные беспроводные сети), </a:t>
            </a:r>
          </a:p>
          <a:p>
            <a:pPr lvl="1">
              <a:lnSpc>
                <a:spcPct val="120000"/>
              </a:lnSpc>
            </a:pPr>
            <a:r>
              <a:rPr lang="ru-RU" sz="2600" dirty="0"/>
              <a:t>десятки метров, использует нелицензированные диапазоны частот для обеспечения доступа к сети.</a:t>
            </a:r>
          </a:p>
          <a:p>
            <a:pPr lvl="1">
              <a:lnSpc>
                <a:spcPct val="120000"/>
              </a:lnSpc>
            </a:pPr>
            <a:r>
              <a:rPr lang="ru-RU" sz="2600" i="1" dirty="0"/>
              <a:t>Часть используется для доступа к локальной сети</a:t>
            </a:r>
          </a:p>
          <a:p>
            <a:pPr lvl="2">
              <a:lnSpc>
                <a:spcPct val="120000"/>
              </a:lnSpc>
            </a:pPr>
            <a:r>
              <a:rPr lang="ru-RU" sz="2200" dirty="0"/>
              <a:t>Локальная сеть может быть и не подключена к Интернету. </a:t>
            </a:r>
          </a:p>
          <a:p>
            <a:pPr lvl="1">
              <a:lnSpc>
                <a:spcPct val="120000"/>
              </a:lnSpc>
            </a:pPr>
            <a:r>
              <a:rPr lang="ru-RU" sz="2600" dirty="0"/>
              <a:t>Основной стандарт 802.11</a:t>
            </a:r>
          </a:p>
          <a:p>
            <a:endParaRPr lang="ru-RU" dirty="0"/>
          </a:p>
        </p:txBody>
      </p:sp>
      <p:pic>
        <p:nvPicPr>
          <p:cNvPr id="19464" name="Picture 8" descr="https://upload.wikimedia.org/wikipedia/commons/thumb/6/68/Wimax-speed.jpg/300px-Wimax-spe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5085184"/>
            <a:ext cx="2208958" cy="154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7717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64096"/>
          </a:xfrm>
        </p:spPr>
        <p:txBody>
          <a:bodyPr>
            <a:noAutofit/>
          </a:bodyPr>
          <a:lstStyle/>
          <a:p>
            <a:r>
              <a:rPr lang="ru-RU" sz="3200" b="1" dirty="0"/>
              <a:t>Беспроводные сети. </a:t>
            </a:r>
            <a:br>
              <a:rPr lang="ru-RU" sz="3200" b="1" dirty="0"/>
            </a:br>
            <a:r>
              <a:rPr lang="ru-RU" sz="3200" b="1" dirty="0"/>
              <a:t>Классификация по дальности действия: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268760"/>
            <a:ext cx="8507288" cy="468052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ru-RU" sz="2400" b="1" dirty="0"/>
              <a:t>По топологии:</a:t>
            </a:r>
          </a:p>
          <a:p>
            <a:pPr lvl="1">
              <a:spcBef>
                <a:spcPts val="1200"/>
              </a:spcBef>
            </a:pPr>
            <a:r>
              <a:rPr lang="ru-RU" sz="2000" dirty="0"/>
              <a:t>«Точка-точка»</a:t>
            </a:r>
            <a:r>
              <a:rPr lang="en-US" sz="2000" dirty="0"/>
              <a:t> (ad-hoc)</a:t>
            </a:r>
            <a:r>
              <a:rPr lang="ru-RU" sz="2000" dirty="0"/>
              <a:t>.</a:t>
            </a:r>
          </a:p>
          <a:p>
            <a:pPr lvl="1">
              <a:spcBef>
                <a:spcPts val="1200"/>
              </a:spcBef>
            </a:pPr>
            <a:r>
              <a:rPr lang="ru-RU" sz="2000" dirty="0"/>
              <a:t>«Точка-</a:t>
            </a:r>
            <a:r>
              <a:rPr lang="en-US" sz="2000" dirty="0"/>
              <a:t> </a:t>
            </a:r>
            <a:r>
              <a:rPr lang="ru-RU" sz="2000" dirty="0"/>
              <a:t>точка подключения».</a:t>
            </a:r>
          </a:p>
        </p:txBody>
      </p:sp>
      <p:pic>
        <p:nvPicPr>
          <p:cNvPr id="4" name="Picture 8" descr="https://upload.wikimedia.org/wikipedia/commons/thumb/6/68/Wimax-speed.jpg/300px-Wimax-spe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5357563"/>
            <a:ext cx="1995712" cy="139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kunegin.com/ref7/wifi/images/11b_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2974276"/>
            <a:ext cx="2631641" cy="301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kunegin.com/ref7/wifi/images/11b_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772" y="2708920"/>
            <a:ext cx="4492005" cy="31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6946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64096"/>
          </a:xfrm>
        </p:spPr>
        <p:txBody>
          <a:bodyPr>
            <a:noAutofit/>
          </a:bodyPr>
          <a:lstStyle/>
          <a:p>
            <a:r>
              <a:rPr lang="ru-RU" sz="3200" b="1" dirty="0"/>
              <a:t>Беспроводные сети. </a:t>
            </a:r>
            <a:br>
              <a:rPr lang="ru-RU" sz="3200" b="1" dirty="0"/>
            </a:br>
            <a:r>
              <a:rPr lang="ru-RU" sz="3200" b="1" dirty="0"/>
              <a:t>Классификация по дальности действия: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268760"/>
            <a:ext cx="8507288" cy="468052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ru-RU" sz="2400" b="1" dirty="0"/>
              <a:t>По области применения:</a:t>
            </a:r>
          </a:p>
          <a:p>
            <a:pPr lvl="1">
              <a:spcBef>
                <a:spcPts val="1200"/>
              </a:spcBef>
            </a:pPr>
            <a:r>
              <a:rPr lang="ru-RU" sz="2000" dirty="0"/>
              <a:t>Корпоративные (ведомственные) беспроводные сети — создаваемые компаниями для собственных нужд.</a:t>
            </a:r>
          </a:p>
          <a:p>
            <a:pPr lvl="1">
              <a:spcBef>
                <a:spcPts val="1200"/>
              </a:spcBef>
            </a:pPr>
            <a:r>
              <a:rPr lang="ru-RU" sz="2000" dirty="0"/>
              <a:t>Операторские беспроводные сети — создаваемые операторами связи для возмездного оказания услуг.</a:t>
            </a:r>
          </a:p>
          <a:p>
            <a:pPr lvl="1">
              <a:spcBef>
                <a:spcPts val="1200"/>
              </a:spcBef>
            </a:pPr>
            <a:r>
              <a:rPr lang="ru-RU" sz="2000" dirty="0"/>
              <a:t>Промышленные – используемые в рамках </a:t>
            </a:r>
            <a:r>
              <a:rPr lang="ru-RU" sz="2000" dirty="0" err="1"/>
              <a:t>коммерчесеких</a:t>
            </a:r>
            <a:r>
              <a:rPr lang="ru-RU" sz="2000" dirty="0"/>
              <a:t> проектов</a:t>
            </a:r>
          </a:p>
          <a:p>
            <a:pPr lvl="1">
              <a:spcBef>
                <a:spcPts val="1200"/>
              </a:spcBef>
            </a:pPr>
            <a:r>
              <a:rPr lang="ru-RU" sz="2000" dirty="0"/>
              <a:t>Бытовые </a:t>
            </a:r>
          </a:p>
        </p:txBody>
      </p:sp>
      <p:pic>
        <p:nvPicPr>
          <p:cNvPr id="4" name="Picture 8" descr="https://upload.wikimedia.org/wikipedia/commons/thumb/6/68/Wimax-speed.jpg/300px-Wimax-spe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859025"/>
            <a:ext cx="4170962" cy="29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9156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Беспроводные сети</a:t>
            </a:r>
            <a:r>
              <a:rPr lang="en-US" sz="3600" b="1" dirty="0"/>
              <a:t>. </a:t>
            </a:r>
            <a:r>
              <a:rPr lang="ru-RU" sz="3600" b="1" dirty="0"/>
              <a:t>Особенности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764704"/>
            <a:ext cx="8435280" cy="5904656"/>
          </a:xfrm>
        </p:spPr>
        <p:txBody>
          <a:bodyPr>
            <a:normAutofit/>
          </a:bodyPr>
          <a:lstStyle/>
          <a:p>
            <a:pPr lvl="0"/>
            <a:r>
              <a:rPr lang="ru-RU" sz="2200" b="1" u="sng" dirty="0"/>
              <a:t>Предотвращение коллизий в канале: </a:t>
            </a:r>
          </a:p>
          <a:p>
            <a:pPr marL="542925" lvl="3"/>
            <a:r>
              <a:rPr lang="ru-RU" sz="2200" dirty="0"/>
              <a:t>CSMA/CA  "множественный доступ с контролем несущей и </a:t>
            </a:r>
            <a:r>
              <a:rPr lang="ru-RU" sz="2200" i="1" dirty="0"/>
              <a:t>предотвращением</a:t>
            </a:r>
            <a:r>
              <a:rPr lang="ru-RU" sz="2200" dirty="0"/>
              <a:t> коллизий"). </a:t>
            </a:r>
          </a:p>
          <a:p>
            <a:pPr marL="1000125" lvl="4"/>
            <a:r>
              <a:rPr lang="ru-RU" sz="2200" b="1" dirty="0"/>
              <a:t>Для предотвращения заторов источник посылает </a:t>
            </a:r>
            <a:r>
              <a:rPr lang="en-US" sz="2200" b="1" dirty="0"/>
              <a:t>jam </a:t>
            </a:r>
            <a:r>
              <a:rPr lang="ru-RU" sz="2200" b="1" dirty="0"/>
              <a:t>сигналы</a:t>
            </a:r>
          </a:p>
          <a:p>
            <a:pPr marL="1000125" lvl="4"/>
            <a:r>
              <a:rPr lang="ru-RU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отличается от CSMA/CD тем, что коллизиям подвержены не пакеты данных, а только </a:t>
            </a:r>
            <a:r>
              <a:rPr lang="ru-RU" sz="2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jam</a:t>
            </a:r>
            <a:r>
              <a:rPr lang="ru-RU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-сигналы</a:t>
            </a:r>
            <a:r>
              <a:rPr lang="ru-RU" sz="2200" b="1" dirty="0"/>
              <a:t>.</a:t>
            </a:r>
          </a:p>
          <a:p>
            <a:pPr marL="542925" lvl="3"/>
            <a:r>
              <a:rPr lang="ru-RU" sz="2200" dirty="0"/>
              <a:t>Механизм (CSMA/CA)  призван выявлять коллизии в сети </a:t>
            </a:r>
          </a:p>
          <a:p>
            <a:pPr marL="542925" lvl="3"/>
            <a:r>
              <a:rPr lang="ru-RU" sz="2200" i="1" dirty="0"/>
              <a:t>Проблему нельзя решить с помощью коммутаторов, как в проводных сетях</a:t>
            </a:r>
            <a:r>
              <a:rPr lang="ru-RU" sz="1600" dirty="0"/>
              <a:t>	</a:t>
            </a:r>
          </a:p>
          <a:p>
            <a:pPr marL="361950" lvl="2">
              <a:spcBef>
                <a:spcPts val="600"/>
              </a:spcBef>
            </a:pPr>
            <a:r>
              <a:rPr lang="ru-RU" sz="2200" b="1" u="sng" dirty="0"/>
              <a:t>Время доставки сообщений не нормировано:</a:t>
            </a:r>
          </a:p>
          <a:p>
            <a:pPr marL="819150" lvl="3"/>
            <a:r>
              <a:rPr lang="ru-RU" sz="2200" dirty="0"/>
              <a:t>Механизм случайного доступа к каналу (CSMA/CA) не гарантирует доставку в заранее известное время </a:t>
            </a:r>
          </a:p>
          <a:p>
            <a:pPr marL="819150" lvl="3"/>
            <a:endParaRPr lang="ru-RU" sz="1600" u="sng" dirty="0"/>
          </a:p>
        </p:txBody>
      </p:sp>
    </p:spTree>
    <p:extLst>
      <p:ext uri="{BB962C8B-B14F-4D97-AF65-F5344CB8AC3E}">
        <p14:creationId xmlns:p14="http://schemas.microsoft.com/office/powerpoint/2010/main" val="2230551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Беспроводные сети</a:t>
            </a:r>
            <a:r>
              <a:rPr lang="en-US" sz="3600" b="1" dirty="0"/>
              <a:t>. </a:t>
            </a:r>
            <a:r>
              <a:rPr lang="ru-RU" sz="3600" b="1" dirty="0"/>
              <a:t>Особенности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764704"/>
            <a:ext cx="8435280" cy="5904656"/>
          </a:xfrm>
        </p:spPr>
        <p:txBody>
          <a:bodyPr>
            <a:normAutofit/>
          </a:bodyPr>
          <a:lstStyle/>
          <a:p>
            <a:pPr lvl="0">
              <a:spcBef>
                <a:spcPts val="1200"/>
              </a:spcBef>
            </a:pPr>
            <a:r>
              <a:rPr lang="ru-RU" sz="2400" b="1" u="sng" dirty="0"/>
              <a:t>Помехозащищенность ниже </a:t>
            </a:r>
            <a:r>
              <a:rPr lang="ru-RU" sz="2400" u="sng" dirty="0"/>
              <a:t>чем в проводных сетях</a:t>
            </a:r>
            <a:r>
              <a:rPr lang="ru-RU" sz="2400" dirty="0"/>
              <a:t>: </a:t>
            </a:r>
          </a:p>
          <a:p>
            <a:pPr lvl="1"/>
            <a:r>
              <a:rPr lang="ru-RU" sz="2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Беспроводные сети подвержены влиянию электромагнитных помех сильнее, чем проводные;</a:t>
            </a:r>
          </a:p>
          <a:p>
            <a:pPr lvl="1"/>
            <a:r>
              <a:rPr lang="ru-RU" sz="2200" i="1" dirty="0"/>
              <a:t>Больше помех, а также такие волновое явления, как переотражение сигналов и их интерференция</a:t>
            </a:r>
          </a:p>
          <a:p>
            <a:pPr lvl="0">
              <a:spcBef>
                <a:spcPts val="1200"/>
              </a:spcBef>
            </a:pPr>
            <a:r>
              <a:rPr lang="ru-RU" sz="2200" b="1" u="sng" dirty="0"/>
              <a:t>Надежность связи </a:t>
            </a:r>
            <a:r>
              <a:rPr lang="ru-RU" sz="2200" u="sng" dirty="0"/>
              <a:t>падает при движении или изменении обстановки</a:t>
            </a:r>
            <a:r>
              <a:rPr lang="ru-RU" sz="2200" dirty="0"/>
              <a:t>: </a:t>
            </a:r>
          </a:p>
          <a:p>
            <a:pPr lvl="1">
              <a:spcBef>
                <a:spcPts val="1200"/>
              </a:spcBef>
            </a:pPr>
            <a:r>
              <a:rPr lang="ru-RU" sz="2200" i="1" dirty="0"/>
              <a:t>Связь может исчезнуть при изменении расположения узлов сети или появлении объектов вызывающих паразитные сигналы.</a:t>
            </a:r>
          </a:p>
        </p:txBody>
      </p:sp>
    </p:spTree>
    <p:extLst>
      <p:ext uri="{BB962C8B-B14F-4D97-AF65-F5344CB8AC3E}">
        <p14:creationId xmlns:p14="http://schemas.microsoft.com/office/powerpoint/2010/main" val="13711911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Беспроводные сети</a:t>
            </a:r>
            <a:r>
              <a:rPr lang="en-US" sz="3600" b="1" dirty="0"/>
              <a:t>. </a:t>
            </a:r>
            <a:r>
              <a:rPr lang="ru-RU" sz="3600" b="1" dirty="0"/>
              <a:t>Особенности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764704"/>
            <a:ext cx="8435280" cy="5904656"/>
          </a:xfrm>
        </p:spPr>
        <p:txBody>
          <a:bodyPr>
            <a:normAutofit/>
          </a:bodyPr>
          <a:lstStyle/>
          <a:p>
            <a:pPr lvl="0">
              <a:spcBef>
                <a:spcPts val="1200"/>
              </a:spcBef>
            </a:pPr>
            <a:r>
              <a:rPr lang="ru-RU" sz="2200" b="1" u="sng" dirty="0"/>
              <a:t>Нет полнодуплексного режима</a:t>
            </a:r>
            <a:r>
              <a:rPr lang="ru-RU" sz="2200" u="sng" dirty="0"/>
              <a:t>:</a:t>
            </a:r>
          </a:p>
          <a:p>
            <a:pPr lvl="1">
              <a:spcBef>
                <a:spcPts val="1200"/>
              </a:spcBef>
            </a:pPr>
            <a:r>
              <a:rPr lang="ru-RU" sz="2200" u="sng" dirty="0"/>
              <a:t>Беспроводные трансиверы не могут передавать и принимать сигнал на одном канале. </a:t>
            </a:r>
          </a:p>
          <a:p>
            <a:pPr lvl="2">
              <a:spcBef>
                <a:spcPts val="1200"/>
              </a:spcBef>
            </a:pPr>
            <a:r>
              <a:rPr lang="ru-RU" sz="2200" i="1" dirty="0"/>
              <a:t>Это связано с быстрым уменьшением плотности мощности излучения от расстояния</a:t>
            </a:r>
          </a:p>
          <a:p>
            <a:pPr lvl="2">
              <a:spcBef>
                <a:spcPts val="1200"/>
              </a:spcBef>
            </a:pPr>
            <a:r>
              <a:rPr lang="ru-RU" sz="2200" dirty="0"/>
              <a:t>Сигнал собственного передатчика оказывается на порядки сильнее принимаемого сигнала и заглушает его.</a:t>
            </a:r>
          </a:p>
          <a:p>
            <a:pPr lvl="0">
              <a:spcBef>
                <a:spcPts val="1200"/>
              </a:spcBef>
            </a:pPr>
            <a:r>
              <a:rPr lang="ru-RU" sz="2200" b="1" u="sng" dirty="0"/>
              <a:t>Сеть физически не </a:t>
            </a:r>
            <a:r>
              <a:rPr lang="ru-RU" sz="2200" b="1" u="sng" dirty="0" err="1"/>
              <a:t>защещена</a:t>
            </a:r>
            <a:r>
              <a:rPr lang="ru-RU" sz="2200" b="1" u="sng" dirty="0"/>
              <a:t> (Безопасность)</a:t>
            </a:r>
            <a:r>
              <a:rPr lang="ru-RU" sz="2200" dirty="0"/>
              <a:t>: </a:t>
            </a:r>
          </a:p>
          <a:p>
            <a:pPr lvl="1"/>
            <a:r>
              <a:rPr lang="ru-RU" sz="2200" dirty="0"/>
              <a:t>Возможность утечки информации, </a:t>
            </a:r>
          </a:p>
          <a:p>
            <a:pPr lvl="1"/>
            <a:r>
              <a:rPr lang="ru-RU" sz="2200" dirty="0"/>
              <a:t>Незащищенность от искусственно созданных помех, </a:t>
            </a:r>
          </a:p>
          <a:p>
            <a:pPr lvl="1"/>
            <a:r>
              <a:rPr lang="ru-RU" sz="2200" dirty="0"/>
              <a:t>Возможность незаметного вторжения враждебными лицами.</a:t>
            </a:r>
          </a:p>
          <a:p>
            <a:endParaRPr lang="ru-RU" sz="2200" dirty="0"/>
          </a:p>
          <a:p>
            <a:pPr marL="457200" lvl="1" indent="0">
              <a:buNone/>
            </a:pP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11228690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Беспроводные сети</a:t>
            </a:r>
            <a:r>
              <a:rPr lang="en-US" sz="3600" b="1" dirty="0"/>
              <a:t> . </a:t>
            </a:r>
            <a:r>
              <a:rPr lang="ru-RU" sz="3600" b="1" dirty="0"/>
              <a:t>Особенности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692696"/>
            <a:ext cx="8435280" cy="5904656"/>
          </a:xfrm>
        </p:spPr>
        <p:txBody>
          <a:bodyPr>
            <a:normAutofit/>
          </a:bodyPr>
          <a:lstStyle/>
          <a:p>
            <a:pPr lvl="0"/>
            <a:r>
              <a:rPr lang="ru-RU" sz="2200" b="1" u="sng" dirty="0"/>
              <a:t>Ограниченная дальность связи</a:t>
            </a:r>
            <a:r>
              <a:rPr lang="ru-RU" sz="2200" u="sng" dirty="0"/>
              <a:t>: </a:t>
            </a:r>
          </a:p>
          <a:p>
            <a:pPr lvl="1"/>
            <a:r>
              <a:rPr lang="ru-RU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Чем выше диапазон частот тем меньше дальность</a:t>
            </a:r>
          </a:p>
          <a:p>
            <a:pPr lvl="2"/>
            <a:r>
              <a:rPr lang="ru-RU" sz="2000" dirty="0"/>
              <a:t>Проблема решается использованием ретрансляторов;</a:t>
            </a:r>
          </a:p>
          <a:p>
            <a:pPr lvl="1"/>
            <a:r>
              <a:rPr lang="ru-RU" sz="2200" dirty="0"/>
              <a:t>Не все диапазоны частот можно использовать.</a:t>
            </a:r>
          </a:p>
          <a:p>
            <a:pPr lvl="2"/>
            <a:r>
              <a:rPr lang="ru-RU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Часто в одном и том же диапазоне могут работать разные устройства</a:t>
            </a:r>
          </a:p>
          <a:p>
            <a:pPr lvl="3"/>
            <a:r>
              <a:rPr lang="ru-RU" sz="2200" i="1" dirty="0"/>
              <a:t>Например микроволновки и </a:t>
            </a:r>
            <a:r>
              <a:rPr lang="en-US" sz="2200" i="1" dirty="0" err="1"/>
              <a:t>wifi</a:t>
            </a:r>
            <a:r>
              <a:rPr lang="en-US" sz="2200" i="1" dirty="0"/>
              <a:t> </a:t>
            </a:r>
            <a:r>
              <a:rPr lang="ru-RU" sz="2200" i="1" dirty="0"/>
              <a:t>работают в одном диапазоне частот.</a:t>
            </a:r>
          </a:p>
          <a:p>
            <a:pPr lvl="0">
              <a:spcBef>
                <a:spcPts val="1200"/>
              </a:spcBef>
            </a:pPr>
            <a:r>
              <a:rPr lang="ru-RU" sz="2200" b="1" u="sng" dirty="0"/>
              <a:t>Пропускная способность сети и проблема сильного сигнала</a:t>
            </a:r>
            <a:r>
              <a:rPr lang="ru-RU" sz="2200" u="sng" dirty="0"/>
              <a:t>:</a:t>
            </a:r>
          </a:p>
          <a:p>
            <a:pPr lvl="1"/>
            <a:r>
              <a:rPr lang="ru-RU" sz="2000" dirty="0"/>
              <a:t>Как правило устройства выбирают канал с лучшим сигналом</a:t>
            </a:r>
          </a:p>
          <a:p>
            <a:pPr lvl="2"/>
            <a:r>
              <a:rPr lang="ru-RU" sz="2000" dirty="0"/>
              <a:t>канал может быть перегружен</a:t>
            </a:r>
          </a:p>
          <a:p>
            <a:pPr lvl="3"/>
            <a:r>
              <a:rPr lang="ru-RU" dirty="0"/>
              <a:t>Решается специальными алгоритмами распределения пропускной способности.</a:t>
            </a:r>
          </a:p>
        </p:txBody>
      </p:sp>
    </p:spTree>
    <p:extLst>
      <p:ext uri="{BB962C8B-B14F-4D97-AF65-F5344CB8AC3E}">
        <p14:creationId xmlns:p14="http://schemas.microsoft.com/office/powerpoint/2010/main" val="12219917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russianelectronics.ru/files/45654/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56" y="1052736"/>
            <a:ext cx="4216118" cy="480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4566" y="188640"/>
            <a:ext cx="8229600" cy="562074"/>
          </a:xfrm>
        </p:spPr>
        <p:txBody>
          <a:bodyPr>
            <a:noAutofit/>
          </a:bodyPr>
          <a:lstStyle/>
          <a:p>
            <a:r>
              <a:rPr lang="ru-RU" sz="2800" b="1" dirty="0"/>
              <a:t>Физический уровень </a:t>
            </a:r>
            <a:r>
              <a:rPr lang="en-US" sz="2800" b="1" dirty="0"/>
              <a:t>WIFI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620688"/>
            <a:ext cx="4968552" cy="6048672"/>
          </a:xfrm>
        </p:spPr>
        <p:txBody>
          <a:bodyPr>
            <a:noAutofit/>
          </a:bodyPr>
          <a:lstStyle/>
          <a:p>
            <a:pPr marL="180975" lvl="3" indent="-180975">
              <a:spcBef>
                <a:spcPts val="0"/>
              </a:spcBef>
            </a:pPr>
            <a:r>
              <a:rPr lang="ru-RU" sz="2200" b="1" dirty="0"/>
              <a:t> Скремблер</a:t>
            </a:r>
            <a:r>
              <a:rPr lang="en-US" sz="2200" dirty="0"/>
              <a:t> </a:t>
            </a:r>
            <a:r>
              <a:rPr lang="ru-RU" dirty="0"/>
              <a:t>псевдослучайным шумом, </a:t>
            </a:r>
          </a:p>
          <a:p>
            <a:pPr marL="1095375" lvl="7" indent="-180975">
              <a:spcBef>
                <a:spcPts val="0"/>
              </a:spcBef>
            </a:pPr>
            <a:r>
              <a:rPr lang="ru-RU" dirty="0"/>
              <a:t>Код </a:t>
            </a:r>
            <a:r>
              <a:rPr lang="ru-RU" dirty="0" err="1"/>
              <a:t>Баркера</a:t>
            </a:r>
            <a:r>
              <a:rPr lang="ru-RU" dirty="0"/>
              <a:t> 11 или </a:t>
            </a:r>
            <a:r>
              <a:rPr lang="en-US" dirty="0"/>
              <a:t>CCK</a:t>
            </a:r>
            <a:endParaRPr lang="ru-RU" dirty="0"/>
          </a:p>
          <a:p>
            <a:pPr marL="271463" lvl="3" indent="-271463">
              <a:spcBef>
                <a:spcPts val="600"/>
              </a:spcBef>
            </a:pPr>
            <a:r>
              <a:rPr lang="ru-RU" sz="2200" b="1" dirty="0"/>
              <a:t>Кодировка  с прямой коррекцией   ошибок</a:t>
            </a:r>
            <a:r>
              <a:rPr lang="ru-RU" sz="2200" dirty="0"/>
              <a:t> (</a:t>
            </a:r>
            <a:r>
              <a:rPr lang="ru-RU" sz="2200" b="1" dirty="0"/>
              <a:t>FEC</a:t>
            </a:r>
            <a:r>
              <a:rPr lang="ru-RU" sz="2200" dirty="0"/>
              <a:t>). </a:t>
            </a:r>
          </a:p>
          <a:p>
            <a:pPr marL="180975" lvl="3" indent="-180975">
              <a:spcBef>
                <a:spcPts val="600"/>
              </a:spcBef>
            </a:pPr>
            <a:r>
              <a:rPr lang="ru-RU" sz="2200" b="1" dirty="0"/>
              <a:t> Чередование бит</a:t>
            </a:r>
            <a:r>
              <a:rPr lang="ru-RU" sz="2200" dirty="0"/>
              <a:t> (</a:t>
            </a:r>
            <a:r>
              <a:rPr lang="ru-RU" sz="2200" dirty="0" err="1"/>
              <a:t>перемеживание</a:t>
            </a:r>
            <a:r>
              <a:rPr lang="ru-RU" sz="2200" dirty="0"/>
              <a:t>)</a:t>
            </a:r>
          </a:p>
          <a:p>
            <a:pPr marL="638175" lvl="5" indent="-180975">
              <a:spcBef>
                <a:spcPts val="0"/>
              </a:spcBef>
            </a:pPr>
            <a:r>
              <a:rPr lang="ru-RU" dirty="0"/>
              <a:t>устранения блочных ошибок</a:t>
            </a:r>
            <a:endParaRPr lang="en-US" dirty="0"/>
          </a:p>
          <a:p>
            <a:pPr marL="180975" lvl="3" indent="-180975">
              <a:spcBef>
                <a:spcPts val="600"/>
              </a:spcBef>
            </a:pPr>
            <a:r>
              <a:rPr lang="ru-RU" sz="2200" b="1" dirty="0"/>
              <a:t> </a:t>
            </a:r>
            <a:r>
              <a:rPr lang="ru-RU" sz="2200" b="1" dirty="0" err="1"/>
              <a:t>Подмодуляция</a:t>
            </a:r>
            <a:r>
              <a:rPr lang="ru-RU" sz="2200" b="1" dirty="0"/>
              <a:t> сигнала (цифровая)</a:t>
            </a:r>
          </a:p>
          <a:p>
            <a:pPr marL="638175" lvl="6" indent="-180975">
              <a:spcBef>
                <a:spcPts val="0"/>
              </a:spcBef>
            </a:pPr>
            <a:r>
              <a:rPr lang="ru-RU" dirty="0"/>
              <a:t>Напр. 64 </a:t>
            </a:r>
            <a:r>
              <a:rPr lang="en-US" dirty="0"/>
              <a:t>QAM </a:t>
            </a:r>
          </a:p>
          <a:p>
            <a:pPr marL="180975" lvl="3" indent="-180975">
              <a:spcBef>
                <a:spcPts val="600"/>
              </a:spcBef>
            </a:pPr>
            <a:r>
              <a:rPr lang="ru-RU" sz="2200" b="1" dirty="0"/>
              <a:t> Аналоговая модуляция </a:t>
            </a:r>
          </a:p>
          <a:p>
            <a:pPr marL="800100" lvl="4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OFDM</a:t>
            </a:r>
            <a:endParaRPr lang="ru-RU" dirty="0"/>
          </a:p>
          <a:p>
            <a:pPr marL="180975" lvl="3" indent="-180975">
              <a:spcBef>
                <a:spcPts val="600"/>
              </a:spcBef>
            </a:pPr>
            <a:r>
              <a:rPr lang="ru-RU" sz="2200" b="1" dirty="0"/>
              <a:t> Разнесенные антенн (</a:t>
            </a:r>
            <a:r>
              <a:rPr lang="en-US" b="1" dirty="0"/>
              <a:t>MIMO</a:t>
            </a:r>
            <a:r>
              <a:rPr lang="ru-RU" dirty="0"/>
              <a:t>)</a:t>
            </a:r>
            <a:endParaRPr lang="ru-RU" sz="2200" dirty="0"/>
          </a:p>
          <a:p>
            <a:pPr marL="180975" lvl="3" indent="-180975">
              <a:spcBef>
                <a:spcPts val="600"/>
              </a:spcBef>
            </a:pPr>
            <a:r>
              <a:rPr lang="ru-RU" sz="2200" b="1" dirty="0"/>
              <a:t> Сигналы подтверждения</a:t>
            </a:r>
            <a:r>
              <a:rPr lang="en-US" sz="2200" b="1" dirty="0"/>
              <a:t> ASK</a:t>
            </a:r>
          </a:p>
          <a:p>
            <a:pPr marL="800100" lvl="4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ARQ</a:t>
            </a:r>
          </a:p>
          <a:p>
            <a:pPr marL="180975" lvl="3" indent="-180975">
              <a:spcBef>
                <a:spcPts val="600"/>
              </a:spcBef>
            </a:pPr>
            <a:r>
              <a:rPr lang="ru-RU" sz="2200" b="1" dirty="0"/>
              <a:t> </a:t>
            </a:r>
            <a:r>
              <a:rPr lang="ru-RU" sz="2200" b="1" dirty="0" err="1"/>
              <a:t>Мультитрансляция</a:t>
            </a:r>
            <a:r>
              <a:rPr lang="ru-RU" sz="2200" b="1" dirty="0"/>
              <a:t> пакетов</a:t>
            </a:r>
          </a:p>
          <a:p>
            <a:pPr marL="800100" lvl="4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HARQ - ARQ</a:t>
            </a:r>
            <a:r>
              <a:rPr lang="ru-RU" dirty="0"/>
              <a:t> с голосованием</a:t>
            </a:r>
          </a:p>
          <a:p>
            <a:pPr marL="180975" lvl="3" indent="-180975">
              <a:spcBef>
                <a:spcPts val="600"/>
              </a:spcBef>
            </a:pPr>
            <a:r>
              <a:rPr lang="ru-RU" sz="2200" b="1" dirty="0"/>
              <a:t> Циклическое кодирование</a:t>
            </a:r>
            <a:r>
              <a:rPr lang="en-US" sz="2200" b="1" dirty="0"/>
              <a:t> CRC32</a:t>
            </a:r>
            <a:endParaRPr lang="ru-RU" sz="2200" b="1" dirty="0"/>
          </a:p>
          <a:p>
            <a:pPr marL="180975" lvl="5" indent="276225">
              <a:spcBef>
                <a:spcPts val="0"/>
              </a:spcBef>
            </a:pPr>
            <a:endParaRPr lang="en-US" sz="22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220072" y="6021288"/>
            <a:ext cx="29773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Пример .Структурная схема</a:t>
            </a:r>
            <a:br>
              <a:rPr lang="ru-RU" b="1" dirty="0"/>
            </a:br>
            <a:r>
              <a:rPr lang="ru-RU" b="1" dirty="0"/>
              <a:t> передатчика 802.11</a:t>
            </a:r>
            <a:r>
              <a:rPr lang="en-US" b="1" dirty="0"/>
              <a:t>n</a:t>
            </a:r>
            <a:r>
              <a:rPr lang="ru-RU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48224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9036496" cy="490066"/>
          </a:xfrm>
        </p:spPr>
        <p:txBody>
          <a:bodyPr>
            <a:noAutofit/>
          </a:bodyPr>
          <a:lstStyle/>
          <a:p>
            <a:r>
              <a:rPr lang="ru-RU" sz="3200" b="1" dirty="0"/>
              <a:t>Сети стандарта 802.11.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0384" y="836712"/>
            <a:ext cx="8309697" cy="5832648"/>
          </a:xfrm>
        </p:spPr>
        <p:txBody>
          <a:bodyPr>
            <a:normAutofit/>
          </a:bodyPr>
          <a:lstStyle/>
          <a:p>
            <a:endParaRPr lang="ru-RU" sz="2000" dirty="0"/>
          </a:p>
          <a:p>
            <a:endParaRPr lang="ru-RU" sz="2000" dirty="0"/>
          </a:p>
          <a:p>
            <a:pPr>
              <a:spcBef>
                <a:spcPts val="0"/>
              </a:spcBef>
            </a:pPr>
            <a:endParaRPr lang="ru-RU" sz="2000" dirty="0"/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4479634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66" name="Picture 22" descr="http://kunegin.com/ref7/wifi/images/11b_38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200" y="-685800"/>
            <a:ext cx="161925" cy="10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 descr="http://kunegin.com/ref7/wifi/images/11b_39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6225" y="-411163"/>
            <a:ext cx="238125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64088" y="11247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4" name="AutoShape 2" descr="https://compress.ru/archive/cp/2003/10/1/tabl03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compress.ru/archive/cp/2003/10/1/tabl03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2" descr="Ð¢Ð°Ð±Ð»Ð¸ÑÐ° 1. Ð¡Ð¾Ð¾ÑÐ½Ð¾ÑÐµÐ½Ð¸Ðµ Ð¼ÐµÐ¶Ð´Ñ ÑÐºÐ¾ÑÐ¾ÑÑÑÐ¼Ð¸ Ð¿ÐµÑÐµÐ´Ð°ÑÐ¸ Ð¸ ÑÐ¸Ð¿Ð¾Ð¼ ÐºÐ¾Ð´Ð¸ÑÐ¾Ð²Ð°Ð½Ð¸Ñ Ð² ÑÑÐ°Ð½Ð´Ð°ÑÑÐµ 802.11b/b+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4" descr="Ð¢Ð°Ð±Ð»Ð¸ÑÐ° 1. Ð¡Ð¾Ð¾ÑÐ½Ð¾ÑÐµÐ½Ð¸Ðµ Ð¼ÐµÐ¶Ð´Ñ ÑÐºÐ¾ÑÐ¾ÑÑÑÐ¼Ð¸ Ð¿ÐµÑÐµÐ´Ð°ÑÐ¸ Ð¸ ÑÐ¸Ð¿Ð¾Ð¼ ÐºÐ¾Ð´Ð¸ÑÐ¾Ð²Ð°Ð½Ð¸Ñ Ð² ÑÑÐ°Ð½Ð´Ð°ÑÑÐµ 802.11b/b+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221526"/>
            <a:ext cx="5294706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utoShape 7" descr="https://compress.ru/archive/cp/2004/5/49/t06.jp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129776"/>
            <a:ext cx="2771735" cy="5580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89" y="3953153"/>
            <a:ext cx="5490192" cy="229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619672" y="7860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802.11 </a:t>
            </a:r>
            <a:r>
              <a:rPr lang="en-US" dirty="0"/>
              <a:t>b </a:t>
            </a:r>
            <a:r>
              <a:rPr lang="ru-RU" dirty="0"/>
              <a:t>и  </a:t>
            </a:r>
            <a:r>
              <a:rPr lang="en-US" dirty="0"/>
              <a:t>b+ (22 </a:t>
            </a:r>
            <a:r>
              <a:rPr lang="ru-RU" dirty="0"/>
              <a:t>МГц)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03648" y="3555405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802.11 </a:t>
            </a:r>
            <a:r>
              <a:rPr lang="en-US" dirty="0"/>
              <a:t>a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5548819" y="769938"/>
            <a:ext cx="312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802.11 </a:t>
            </a:r>
            <a:r>
              <a:rPr lang="en-US" dirty="0"/>
              <a:t>g   </a:t>
            </a:r>
            <a:r>
              <a:rPr lang="ru-RU" dirty="0"/>
              <a:t>= </a:t>
            </a:r>
            <a:r>
              <a:rPr lang="en-US" dirty="0"/>
              <a:t>a </a:t>
            </a:r>
            <a:r>
              <a:rPr lang="ru-RU" dirty="0"/>
              <a:t>+ </a:t>
            </a:r>
            <a:r>
              <a:rPr lang="en-US" dirty="0"/>
              <a:t>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4847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5" y="19685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Сети стандарта 802.11</a:t>
            </a:r>
            <a:r>
              <a:rPr lang="en-US" b="1" dirty="0"/>
              <a:t>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8842" y="764704"/>
            <a:ext cx="8712968" cy="5616624"/>
          </a:xfrm>
        </p:spPr>
        <p:txBody>
          <a:bodyPr>
            <a:normAutofit/>
          </a:bodyPr>
          <a:lstStyle/>
          <a:p>
            <a:pPr marL="257175" indent="-257175"/>
            <a:r>
              <a:rPr lang="ru-RU" sz="2000" dirty="0"/>
              <a:t>Примеры вариантов стандарта MCS (</a:t>
            </a:r>
            <a:r>
              <a:rPr lang="ru-RU" sz="2000" dirty="0" err="1"/>
              <a:t>Modulation</a:t>
            </a:r>
            <a:r>
              <a:rPr lang="ru-RU" sz="2000" dirty="0"/>
              <a:t> &amp; </a:t>
            </a:r>
            <a:r>
              <a:rPr lang="ru-RU" sz="2000" dirty="0" err="1"/>
              <a:t>Coding</a:t>
            </a:r>
            <a:r>
              <a:rPr lang="ru-RU" sz="2000" dirty="0"/>
              <a:t> </a:t>
            </a:r>
            <a:r>
              <a:rPr lang="ru-RU" sz="2000" dirty="0" err="1"/>
              <a:t>Scheme</a:t>
            </a:r>
            <a:r>
              <a:rPr lang="ru-RU" sz="2000" dirty="0"/>
              <a:t>) </a:t>
            </a:r>
          </a:p>
        </p:txBody>
      </p:sp>
      <p:sp>
        <p:nvSpPr>
          <p:cNvPr id="5" name="AutoShape 2" descr="https://help.keenetic.com/hc/article_attachments/115010048329/40da70f4-4b3f-4a22-826d-d29e320a0099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ÐÐ°ÑÑÐ¸Ð½ÐºÐ¸ Ð¿Ð¾ Ð·Ð°Ð¿ÑÐ¾ÑÑ 802.11n MCS (Modulation &amp; Coding Schem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 descr="ÐÐ°ÑÑÐ¸Ð½ÐºÐ¸ Ð¿Ð¾ Ð·Ð°Ð¿ÑÐ¾ÑÑ 802.11n MCS (Modulation &amp; Coding Schem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/>
          </p:nvPr>
        </p:nvGraphicFramePr>
        <p:xfrm>
          <a:off x="282823" y="1196752"/>
          <a:ext cx="8216082" cy="545329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48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506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400" dirty="0">
                          <a:effectLst/>
                        </a:rPr>
                        <a:t>Модуляция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400" dirty="0">
                          <a:effectLst/>
                        </a:rPr>
                        <a:t>скорость кодирования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400" dirty="0">
                          <a:effectLst/>
                        </a:rPr>
                        <a:t>Полоса, МГц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400" dirty="0">
                          <a:effectLst/>
                        </a:rPr>
                        <a:t>Количество </a:t>
                      </a:r>
                      <a:r>
                        <a:rPr lang="ru-RU" sz="1400" dirty="0" err="1">
                          <a:effectLst/>
                        </a:rPr>
                        <a:t>поднесущих</a:t>
                      </a:r>
                      <a:r>
                        <a:rPr lang="en-US" sz="1400" dirty="0">
                          <a:effectLst/>
                        </a:rPr>
                        <a:t> OFDM</a:t>
                      </a:r>
                      <a:endParaRPr lang="ru-RU" sz="1400" dirty="0">
                        <a:effectLst/>
                      </a:endParaRP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400" dirty="0">
                          <a:effectLst/>
                        </a:rPr>
                        <a:t>Число каналов</a:t>
                      </a:r>
                      <a:r>
                        <a:rPr lang="en-US" sz="1400" dirty="0">
                          <a:effectLst/>
                        </a:rPr>
                        <a:t> MIMO</a:t>
                      </a:r>
                      <a:endParaRPr lang="ru-RU" sz="1400" dirty="0">
                        <a:effectLst/>
                      </a:endParaRP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400" dirty="0">
                          <a:effectLst/>
                        </a:rPr>
                        <a:t>Скорость при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ru-RU" sz="1400" dirty="0">
                          <a:effectLst/>
                        </a:rPr>
                        <a:t> СР = 800 </a:t>
                      </a:r>
                      <a:r>
                        <a:rPr lang="ru-RU" sz="1400" dirty="0" err="1">
                          <a:effectLst/>
                        </a:rPr>
                        <a:t>нс</a:t>
                      </a:r>
                      <a:endParaRPr lang="ru-RU" sz="1400" dirty="0">
                        <a:effectLst/>
                      </a:endParaRP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400" dirty="0">
                          <a:effectLst/>
                        </a:rPr>
                        <a:t>Скорость при </a:t>
                      </a:r>
                      <a:br>
                        <a:rPr lang="ru-RU" sz="1400" dirty="0">
                          <a:effectLst/>
                        </a:rPr>
                      </a:br>
                      <a:r>
                        <a:rPr lang="ru-RU" sz="1400" dirty="0">
                          <a:effectLst/>
                        </a:rPr>
                        <a:t>СР = 400 </a:t>
                      </a:r>
                      <a:r>
                        <a:rPr lang="ru-RU" sz="1400" dirty="0" err="1">
                          <a:effectLst/>
                        </a:rPr>
                        <a:t>нс</a:t>
                      </a:r>
                      <a:endParaRPr lang="ru-RU" sz="1400" dirty="0">
                        <a:effectLst/>
                      </a:endParaRPr>
                    </a:p>
                  </a:txBody>
                  <a:tcPr marL="54530" marR="54530" marT="27265" marB="2726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623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dirty="0">
                          <a:effectLst/>
                        </a:rPr>
                        <a:t>BPSK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 dirty="0">
                          <a:effectLst/>
                        </a:rPr>
                        <a:t>1/2</a:t>
                      </a:r>
                    </a:p>
                  </a:txBody>
                  <a:tcPr marL="54530" marR="54530" marT="27265" marB="27265" anchor="ctr"/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 dirty="0">
                          <a:effectLst/>
                        </a:rPr>
                        <a:t>20</a:t>
                      </a:r>
                    </a:p>
                  </a:txBody>
                  <a:tcPr marL="54530" marR="54530" marT="27265" marB="27265" anchor="ctr"/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 dirty="0">
                          <a:effectLst/>
                        </a:rPr>
                        <a:t>52</a:t>
                      </a:r>
                    </a:p>
                  </a:txBody>
                  <a:tcPr marL="54530" marR="54530" marT="27265" marB="27265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1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6,5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 dirty="0">
                          <a:effectLst/>
                        </a:rPr>
                        <a:t>7,2</a:t>
                      </a:r>
                    </a:p>
                  </a:txBody>
                  <a:tcPr marL="54530" marR="54530" marT="27265" marB="2726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623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dirty="0">
                          <a:effectLst/>
                        </a:rPr>
                        <a:t>64-QAM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 dirty="0">
                          <a:effectLst/>
                        </a:rPr>
                        <a:t>5/6</a:t>
                      </a:r>
                    </a:p>
                  </a:txBody>
                  <a:tcPr marL="54530" marR="54530" marT="27265" marB="27265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65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72,2</a:t>
                      </a:r>
                    </a:p>
                  </a:txBody>
                  <a:tcPr marL="54530" marR="54530" marT="27265" marB="2726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623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>
                          <a:effectLst/>
                        </a:rPr>
                        <a:t>BPSK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 dirty="0">
                          <a:effectLst/>
                        </a:rPr>
                        <a:t>1/2</a:t>
                      </a:r>
                    </a:p>
                  </a:txBody>
                  <a:tcPr marL="54530" marR="54530" marT="27265" marB="27265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2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13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14,4</a:t>
                      </a:r>
                    </a:p>
                  </a:txBody>
                  <a:tcPr marL="54530" marR="54530" marT="27265" marB="2726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623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dirty="0">
                          <a:effectLst/>
                        </a:rPr>
                        <a:t>64-QAM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 dirty="0">
                          <a:effectLst/>
                        </a:rPr>
                        <a:t>5/6</a:t>
                      </a:r>
                    </a:p>
                  </a:txBody>
                  <a:tcPr marL="54530" marR="54530" marT="27265" marB="27265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130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144</a:t>
                      </a:r>
                    </a:p>
                  </a:txBody>
                  <a:tcPr marL="54530" marR="54530" marT="27265" marB="2726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623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dirty="0">
                          <a:effectLst/>
                        </a:rPr>
                        <a:t>BPSK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 dirty="0">
                          <a:effectLst/>
                        </a:rPr>
                        <a:t>1/2</a:t>
                      </a:r>
                    </a:p>
                  </a:txBody>
                  <a:tcPr marL="54530" marR="54530" marT="27265" marB="27265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3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19,5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21,7</a:t>
                      </a:r>
                    </a:p>
                  </a:txBody>
                  <a:tcPr marL="54530" marR="54530" marT="27265" marB="2726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623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dirty="0">
                          <a:effectLst/>
                        </a:rPr>
                        <a:t>64-QAM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 dirty="0">
                          <a:effectLst/>
                        </a:rPr>
                        <a:t>5/6</a:t>
                      </a:r>
                    </a:p>
                  </a:txBody>
                  <a:tcPr marL="54530" marR="54530" marT="27265" marB="27265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195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216,7</a:t>
                      </a:r>
                    </a:p>
                  </a:txBody>
                  <a:tcPr marL="54530" marR="54530" marT="27265" marB="2726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623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dirty="0">
                          <a:effectLst/>
                        </a:rPr>
                        <a:t>BPSK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 dirty="0">
                          <a:effectLst/>
                        </a:rPr>
                        <a:t>1/2</a:t>
                      </a:r>
                    </a:p>
                  </a:txBody>
                  <a:tcPr marL="54530" marR="54530" marT="27265" marB="27265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4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26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28,9</a:t>
                      </a:r>
                    </a:p>
                  </a:txBody>
                  <a:tcPr marL="54530" marR="54530" marT="27265" marB="2726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9784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dirty="0">
                          <a:effectLst/>
                        </a:rPr>
                        <a:t>64-QAM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 dirty="0">
                          <a:effectLst/>
                        </a:rPr>
                        <a:t>5/6</a:t>
                      </a:r>
                    </a:p>
                  </a:txBody>
                  <a:tcPr marL="54530" marR="54530" marT="27265" marB="27265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260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288,9</a:t>
                      </a:r>
                    </a:p>
                  </a:txBody>
                  <a:tcPr marL="54530" marR="54530" marT="27265" marB="2726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623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dirty="0">
                          <a:effectLst/>
                        </a:rPr>
                        <a:t>BPSK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 dirty="0">
                          <a:effectLst/>
                        </a:rPr>
                        <a:t>1/2</a:t>
                      </a:r>
                    </a:p>
                  </a:txBody>
                  <a:tcPr marL="54530" marR="54530" marT="27265" marB="27265" anchor="ctr"/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 dirty="0">
                          <a:effectLst/>
                        </a:rPr>
                        <a:t>40</a:t>
                      </a:r>
                    </a:p>
                  </a:txBody>
                  <a:tcPr marL="54530" marR="54530" marT="27265" marB="27265" anchor="ctr"/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 dirty="0">
                          <a:effectLst/>
                        </a:rPr>
                        <a:t>108</a:t>
                      </a:r>
                    </a:p>
                  </a:txBody>
                  <a:tcPr marL="54530" marR="54530" marT="27265" marB="27265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1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13,5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15</a:t>
                      </a:r>
                    </a:p>
                  </a:txBody>
                  <a:tcPr marL="54530" marR="54530" marT="27265" marB="2726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9623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dirty="0">
                          <a:effectLst/>
                        </a:rPr>
                        <a:t>64-QAM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 dirty="0">
                          <a:effectLst/>
                        </a:rPr>
                        <a:t>5/6</a:t>
                      </a:r>
                    </a:p>
                  </a:txBody>
                  <a:tcPr marL="54530" marR="54530" marT="27265" marB="27265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135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150</a:t>
                      </a:r>
                    </a:p>
                  </a:txBody>
                  <a:tcPr marL="54530" marR="54530" marT="27265" marB="2726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9623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dirty="0">
                          <a:effectLst/>
                        </a:rPr>
                        <a:t>BPSK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1/2</a:t>
                      </a:r>
                    </a:p>
                  </a:txBody>
                  <a:tcPr marL="54530" marR="54530" marT="27265" marB="27265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2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27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30</a:t>
                      </a:r>
                    </a:p>
                  </a:txBody>
                  <a:tcPr marL="54530" marR="54530" marT="27265" marB="2726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9623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dirty="0">
                          <a:effectLst/>
                        </a:rPr>
                        <a:t>64-QAM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5/6</a:t>
                      </a:r>
                    </a:p>
                  </a:txBody>
                  <a:tcPr marL="54530" marR="54530" marT="27265" marB="27265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270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300</a:t>
                      </a:r>
                    </a:p>
                  </a:txBody>
                  <a:tcPr marL="54530" marR="54530" marT="27265" marB="2726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9623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dirty="0">
                          <a:effectLst/>
                        </a:rPr>
                        <a:t>BPSK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1/2</a:t>
                      </a:r>
                    </a:p>
                  </a:txBody>
                  <a:tcPr marL="54530" marR="54530" marT="27265" marB="27265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 dirty="0">
                          <a:effectLst/>
                        </a:rPr>
                        <a:t>3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40,5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45</a:t>
                      </a:r>
                    </a:p>
                  </a:txBody>
                  <a:tcPr marL="54530" marR="54530" marT="27265" marB="2726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9623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dirty="0">
                          <a:effectLst/>
                        </a:rPr>
                        <a:t>64-QAM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5/6</a:t>
                      </a:r>
                    </a:p>
                  </a:txBody>
                  <a:tcPr marL="54530" marR="54530" marT="27265" marB="27265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405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450</a:t>
                      </a:r>
                    </a:p>
                  </a:txBody>
                  <a:tcPr marL="54530" marR="54530" marT="27265" marB="27265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9623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dirty="0">
                          <a:effectLst/>
                        </a:rPr>
                        <a:t>BPSK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1/2</a:t>
                      </a:r>
                    </a:p>
                  </a:txBody>
                  <a:tcPr marL="54530" marR="54530" marT="27265" marB="27265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 dirty="0">
                          <a:effectLst/>
                        </a:rPr>
                        <a:t>4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 dirty="0">
                          <a:effectLst/>
                        </a:rPr>
                        <a:t>54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 dirty="0">
                          <a:effectLst/>
                        </a:rPr>
                        <a:t>60</a:t>
                      </a:r>
                    </a:p>
                  </a:txBody>
                  <a:tcPr marL="54530" marR="54530" marT="27265" marB="27265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9623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dirty="0">
                          <a:effectLst/>
                        </a:rPr>
                        <a:t>64-QAM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>
                          <a:effectLst/>
                        </a:rPr>
                        <a:t>5/6</a:t>
                      </a:r>
                    </a:p>
                  </a:txBody>
                  <a:tcPr marL="54530" marR="54530" marT="27265" marB="27265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 dirty="0">
                          <a:effectLst/>
                        </a:rPr>
                        <a:t>540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ru-RU" sz="1800" dirty="0">
                          <a:effectLst/>
                        </a:rPr>
                        <a:t>600</a:t>
                      </a:r>
                    </a:p>
                  </a:txBody>
                  <a:tcPr marL="54530" marR="54530" marT="27265" marB="27265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223162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2246</TotalTime>
  <Words>7295</Words>
  <Application>Microsoft Office PowerPoint</Application>
  <PresentationFormat>Экран (4:3)</PresentationFormat>
  <Paragraphs>1418</Paragraphs>
  <Slides>102</Slides>
  <Notes>42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102</vt:i4>
      </vt:variant>
    </vt:vector>
  </HeadingPairs>
  <TitlesOfParts>
    <vt:vector size="108" baseType="lpstr">
      <vt:lpstr>Arial</vt:lpstr>
      <vt:lpstr>Calibri</vt:lpstr>
      <vt:lpstr>Source Sans Pro</vt:lpstr>
      <vt:lpstr>Times New Roman</vt:lpstr>
      <vt:lpstr>Тема Office</vt:lpstr>
      <vt:lpstr>CorelDRAW</vt:lpstr>
      <vt:lpstr>Аппаратные средства телекоммуникационных систем</vt:lpstr>
      <vt:lpstr>Основные понятия</vt:lpstr>
      <vt:lpstr>Вычислительные сети</vt:lpstr>
      <vt:lpstr>Вычислительные сети</vt:lpstr>
      <vt:lpstr>Локальные сети </vt:lpstr>
      <vt:lpstr>Беспроводные сети  WLAN, WMAN, Mobile WMAN</vt:lpstr>
      <vt:lpstr>Беспроводные сети WPAN</vt:lpstr>
      <vt:lpstr>Эталонные модели и стеки протоколов вычислительных сетей</vt:lpstr>
      <vt:lpstr>Открытые системы и модель OSІ</vt:lpstr>
      <vt:lpstr>Открытые системы и модель OSІ</vt:lpstr>
      <vt:lpstr>Стек коммуникационных протоколов</vt:lpstr>
      <vt:lpstr>Стек протоколов TCP/IP</vt:lpstr>
      <vt:lpstr>Стек протоколов. Сравнение OSI</vt:lpstr>
      <vt:lpstr>Стек протоколов. Сравнение OSI</vt:lpstr>
      <vt:lpstr>Виды и типы подключений локальных сетей</vt:lpstr>
      <vt:lpstr>Сетевая карта</vt:lpstr>
      <vt:lpstr>Локальная  сеть Ethernet</vt:lpstr>
      <vt:lpstr>Витая пара</vt:lpstr>
      <vt:lpstr>Витая пара</vt:lpstr>
      <vt:lpstr>Витая пара. Расположение проводов</vt:lpstr>
      <vt:lpstr>Витая пара. Разъем RJ45</vt:lpstr>
      <vt:lpstr>Витая пара. Типы витой пары</vt:lpstr>
      <vt:lpstr>Витая пара. Категории</vt:lpstr>
      <vt:lpstr>Витая пара. Категории</vt:lpstr>
      <vt:lpstr>Витая пара. Категории</vt:lpstr>
      <vt:lpstr>Коаксиальный кабель </vt:lpstr>
      <vt:lpstr>Коаксиальный кабель</vt:lpstr>
      <vt:lpstr>Оптическое волокно</vt:lpstr>
      <vt:lpstr>Оптическое волокно</vt:lpstr>
      <vt:lpstr>Оптическое волокно.  Одномодовые и многомодвые волокна </vt:lpstr>
      <vt:lpstr>Классическая сеть Ethernet</vt:lpstr>
      <vt:lpstr>Вычислительные сети. Технология Ethernet. </vt:lpstr>
      <vt:lpstr>Классический Ethernet. Физический уровень </vt:lpstr>
      <vt:lpstr>Классический Ethernet. Физический уровень </vt:lpstr>
      <vt:lpstr>Классический Ethernet. Кодирование данных</vt:lpstr>
      <vt:lpstr>Классический Ethernet.Код Манчестер II</vt:lpstr>
      <vt:lpstr>Классический Ethernet.  Проблема одновременной передачи сообщений </vt:lpstr>
      <vt:lpstr>Классический Ethernet.  Проблема одновременной передачи сообщений </vt:lpstr>
      <vt:lpstr>Классический Ethernet. Стандарты</vt:lpstr>
      <vt:lpstr>Классический Ethernet. Типы Ethernet</vt:lpstr>
      <vt:lpstr>Классический Ethernet. Формат кадра</vt:lpstr>
      <vt:lpstr>Классический Ethernet. MAC адрес</vt:lpstr>
      <vt:lpstr>Технология Ethernet. Форматы кадров</vt:lpstr>
      <vt:lpstr>Технология Ethernet. Форматы кадра LLC</vt:lpstr>
      <vt:lpstr>Коммутация сетей Ethernet</vt:lpstr>
      <vt:lpstr>Коммутируемые сети Ethernet. </vt:lpstr>
      <vt:lpstr>Коммутируемые сети Ethernet.  Особенности Концентраторов</vt:lpstr>
      <vt:lpstr>Коммутируемые сети Ethernet.  Особенности коммутаторов</vt:lpstr>
      <vt:lpstr>Коммутируемые сети Ethernet.  Особенности. </vt:lpstr>
      <vt:lpstr>Коммутируемые сети Ethernet.  Особенности.</vt:lpstr>
      <vt:lpstr>Сети Fast Ethernet</vt:lpstr>
      <vt:lpstr>Сети Fast Ethernet</vt:lpstr>
      <vt:lpstr>Сети Fast Ethernet</vt:lpstr>
      <vt:lpstr>Сети Fast Ethernet. Модель OSI.  Отличия классического и Fast Ethernet</vt:lpstr>
      <vt:lpstr>Сети Fast Ethernet. Модель OSI.</vt:lpstr>
      <vt:lpstr>Сети Fast Ethernet. Физический уровень PHY</vt:lpstr>
      <vt:lpstr>Сети Fast Ethernet. Сетевая карта</vt:lpstr>
      <vt:lpstr>Сети Fast Ethernet. Сетевая карта</vt:lpstr>
      <vt:lpstr>Сети Fast Ethernet. Сетевая карта</vt:lpstr>
      <vt:lpstr>Сети Fast Ethernet. Сетевая карта</vt:lpstr>
      <vt:lpstr>Сети Fast Ethernet. Полнодуплексные режимы </vt:lpstr>
      <vt:lpstr>Сети Fast Ethernet. Особенности 100Base-FX</vt:lpstr>
      <vt:lpstr>Сети Fast Ethernet. Кодировка 4B/5B</vt:lpstr>
      <vt:lpstr>Сети Fast Ethernet.  Особенности 100Base-TX и T4. MLT3 кодирование</vt:lpstr>
      <vt:lpstr>Сети Fast Ethernet. Особенности 100Base - T4</vt:lpstr>
      <vt:lpstr>Сети Fast Ethernet. Авто-переговоры</vt:lpstr>
      <vt:lpstr>Сети Gigabit  и 10,40,100  Gigabit Ethernet</vt:lpstr>
      <vt:lpstr>Сети Gigabit Ethernet</vt:lpstr>
      <vt:lpstr>Gigabit Ethernet (GbE) </vt:lpstr>
      <vt:lpstr>Сети Gigabit Ethernet. Проблема длины кабеля</vt:lpstr>
      <vt:lpstr>Сети Gigabit Ethernet. Проблема длины кабеля</vt:lpstr>
      <vt:lpstr>Сети Gigabit Ethernet. Проблема длины кабеля</vt:lpstr>
      <vt:lpstr>Сети Gigabit Ethernet. Проблема длины кабеля</vt:lpstr>
      <vt:lpstr>Сети Gigabit Ethernet. Архитектура стандарта</vt:lpstr>
      <vt:lpstr>Сети Gigabit Ethernet. Архитектура стандарта</vt:lpstr>
      <vt:lpstr>Сети Gigabit Ethernet. Архитектура стандарта</vt:lpstr>
      <vt:lpstr>Сети Gigabit Ethernet. Система кодирования 8B/10B</vt:lpstr>
      <vt:lpstr>Сети Gigabit Ethernet. Система кодирования 8B/10B</vt:lpstr>
      <vt:lpstr>Сети Gigabit Ethernet. Система кодирования 8B/10B</vt:lpstr>
      <vt:lpstr>Сети Gigabit Ethernet. PAM5 кодирование</vt:lpstr>
      <vt:lpstr>Сети Gigabit Ethernet. Подключение 1000Base T</vt:lpstr>
      <vt:lpstr>Сети 10 Gigabit Ethernet.</vt:lpstr>
      <vt:lpstr>10 Gigabit Ethernet (10GbE)</vt:lpstr>
      <vt:lpstr>40,100 и дт Gigabit Ethernet (40GbE)  </vt:lpstr>
      <vt:lpstr>Сети 10 Gigabit Ethernet.</vt:lpstr>
      <vt:lpstr>Сети 10 Gigabit Ethernet.</vt:lpstr>
      <vt:lpstr>Особенности беспроводных вычислительных сетей</vt:lpstr>
      <vt:lpstr>Беспроводные сети</vt:lpstr>
      <vt:lpstr>Беспроводные сети.  Классификация по дальности действия:</vt:lpstr>
      <vt:lpstr>Беспроводные сети.  Классификация по дальности действия:</vt:lpstr>
      <vt:lpstr>Беспроводные сети.  Классификация по дальности действия:</vt:lpstr>
      <vt:lpstr>Беспроводные сети.  Классификация по дальности действия:</vt:lpstr>
      <vt:lpstr>Беспроводные сети. Особенности</vt:lpstr>
      <vt:lpstr>Беспроводные сети. Особенности</vt:lpstr>
      <vt:lpstr>Беспроводные сети. Особенности</vt:lpstr>
      <vt:lpstr>Беспроводные сети . Особенности</vt:lpstr>
      <vt:lpstr>Физический уровень WIFI</vt:lpstr>
      <vt:lpstr>Сети стандарта 802.11. </vt:lpstr>
      <vt:lpstr>Сети стандарта 802.11n</vt:lpstr>
      <vt:lpstr>Сети стандарта 802.11</vt:lpstr>
      <vt:lpstr>Bluetooth. Стек протоколов </vt:lpstr>
      <vt:lpstr>Bluetooth. Доступ к пикосетям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RonkinMV</dc:creator>
  <cp:lastModifiedBy>Администратор</cp:lastModifiedBy>
  <cp:revision>120</cp:revision>
  <dcterms:created xsi:type="dcterms:W3CDTF">2018-11-01T07:13:25Z</dcterms:created>
  <dcterms:modified xsi:type="dcterms:W3CDTF">2020-06-29T17:14:00Z</dcterms:modified>
</cp:coreProperties>
</file>